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8"/>
  </p:notesMasterIdLst>
  <p:handoutMasterIdLst>
    <p:handoutMasterId r:id="rId19"/>
  </p:handoutMasterIdLst>
  <p:sldIdLst>
    <p:sldId id="256" r:id="rId5"/>
    <p:sldId id="259" r:id="rId6"/>
    <p:sldId id="258" r:id="rId7"/>
    <p:sldId id="260" r:id="rId8"/>
    <p:sldId id="261" r:id="rId9"/>
    <p:sldId id="262" r:id="rId10"/>
    <p:sldId id="263" r:id="rId11"/>
    <p:sldId id="264" r:id="rId12"/>
    <p:sldId id="265" r:id="rId13"/>
    <p:sldId id="266" r:id="rId14"/>
    <p:sldId id="267" r:id="rId15"/>
    <p:sldId id="268" r:id="rId16"/>
    <p:sldId id="269" r:id="rId17"/>
  </p:sldIdLst>
  <p:sldSz cx="9144000" cy="6858000" type="screen4x3"/>
  <p:notesSz cx="9928225" cy="6797675"/>
  <p:custDataLst>
    <p:tags r:id="rId20"/>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06" autoAdjust="0"/>
    <p:restoredTop sz="94646" autoAdjust="0"/>
  </p:normalViewPr>
  <p:slideViewPr>
    <p:cSldViewPr>
      <p:cViewPr varScale="1">
        <p:scale>
          <a:sx n="78" d="100"/>
          <a:sy n="78" d="100"/>
        </p:scale>
        <p:origin x="1302"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29/09/2015</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9/29/2015</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152700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93219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235597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722148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053149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116129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696022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slide" Target="../slides/slide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214282" y="0"/>
            <a:ext cx="7382054" cy="7397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2"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2" name="Round Same Side Corner Rectangle 11">
            <a:hlinkClick r:id="" action="ppaction://noaction"/>
          </p:cNvPr>
          <p:cNvSpPr/>
          <p:nvPr userDrawn="1"/>
        </p:nvSpPr>
        <p:spPr>
          <a:xfrm>
            <a:off x="3651084"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1.3</a:t>
            </a:r>
            <a:endParaRPr lang="en-GB" sz="1200" b="1" dirty="0"/>
          </a:p>
        </p:txBody>
      </p:sp>
      <p:sp>
        <p:nvSpPr>
          <p:cNvPr id="13" name="Round Same Side Corner Rectangle 12">
            <a:hlinkClick r:id="" action="ppaction://noaction"/>
          </p:cNvPr>
          <p:cNvSpPr/>
          <p:nvPr userDrawn="1"/>
        </p:nvSpPr>
        <p:spPr>
          <a:xfrm>
            <a:off x="1430999" y="690333"/>
            <a:ext cx="100201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1200" b="1" dirty="0" smtClean="0"/>
              <a:t>Questions</a:t>
            </a:r>
            <a:endParaRPr lang="en-GB" sz="1100" b="1" dirty="0"/>
          </a:p>
        </p:txBody>
      </p:sp>
      <p:sp>
        <p:nvSpPr>
          <p:cNvPr id="17" name="Round Same Side Corner Rectangle 16">
            <a:hlinkClick r:id="" action="ppaction://noaction"/>
          </p:cNvPr>
          <p:cNvSpPr/>
          <p:nvPr userDrawn="1"/>
        </p:nvSpPr>
        <p:spPr>
          <a:xfrm>
            <a:off x="3078058"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1.2</a:t>
            </a:r>
            <a:endParaRPr lang="en-GB" sz="1200" b="1" dirty="0"/>
          </a:p>
        </p:txBody>
      </p:sp>
      <p:sp>
        <p:nvSpPr>
          <p:cNvPr id="18" name="Round Same Side Corner Rectangle 17">
            <a:hlinkClick r:id="rId3" action="ppaction://hlinksldjump"/>
          </p:cNvPr>
          <p:cNvSpPr/>
          <p:nvPr userDrawn="1"/>
        </p:nvSpPr>
        <p:spPr>
          <a:xfrm>
            <a:off x="215785" y="690333"/>
            <a:ext cx="1143195"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1200" b="1" dirty="0" smtClean="0"/>
              <a:t>Assignment</a:t>
            </a:r>
            <a:endParaRPr lang="en-GB" sz="1200" b="1" dirty="0"/>
          </a:p>
        </p:txBody>
      </p:sp>
      <p:sp>
        <p:nvSpPr>
          <p:cNvPr id="19" name="Round Same Side Corner Rectangle 18">
            <a:hlinkClick r:id="rId4" action="ppaction://hlinksldjump"/>
          </p:cNvPr>
          <p:cNvSpPr/>
          <p:nvPr userDrawn="1"/>
        </p:nvSpPr>
        <p:spPr>
          <a:xfrm>
            <a:off x="2505032"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1.1</a:t>
            </a:r>
            <a:endParaRPr lang="en-GB" sz="1200" b="1" dirty="0"/>
          </a:p>
        </p:txBody>
      </p:sp>
      <p:sp>
        <p:nvSpPr>
          <p:cNvPr id="20" name="Round Same Side Corner Rectangle 19">
            <a:hlinkClick r:id="" action="ppaction://noaction"/>
          </p:cNvPr>
          <p:cNvSpPr/>
          <p:nvPr userDrawn="1"/>
        </p:nvSpPr>
        <p:spPr>
          <a:xfrm>
            <a:off x="4224110"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1.4</a:t>
            </a:r>
            <a:endParaRPr lang="en-GB" sz="1200" b="1" dirty="0"/>
          </a:p>
        </p:txBody>
      </p:sp>
      <p:sp>
        <p:nvSpPr>
          <p:cNvPr id="21" name="Round Same Side Corner Rectangle 20">
            <a:hlinkClick r:id="" action="ppaction://noaction"/>
          </p:cNvPr>
          <p:cNvSpPr/>
          <p:nvPr userDrawn="1"/>
        </p:nvSpPr>
        <p:spPr>
          <a:xfrm>
            <a:off x="4797136"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1.5</a:t>
            </a:r>
            <a:endParaRPr lang="en-GB" sz="1200" b="1" dirty="0"/>
          </a:p>
        </p:txBody>
      </p:sp>
      <p:sp>
        <p:nvSpPr>
          <p:cNvPr id="23" name="Round Same Side Corner Rectangle 22">
            <a:hlinkClick r:id="" action="ppaction://noaction"/>
          </p:cNvPr>
          <p:cNvSpPr/>
          <p:nvPr userDrawn="1"/>
        </p:nvSpPr>
        <p:spPr>
          <a:xfrm>
            <a:off x="5370162"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1.6</a:t>
            </a:r>
            <a:endParaRPr lang="en-GB" sz="1200" b="1" dirty="0"/>
          </a:p>
        </p:txBody>
      </p:sp>
      <p:sp>
        <p:nvSpPr>
          <p:cNvPr id="24" name="Round Same Side Corner Rectangle 23">
            <a:hlinkClick r:id="" action="ppaction://noaction"/>
          </p:cNvPr>
          <p:cNvSpPr/>
          <p:nvPr userDrawn="1"/>
        </p:nvSpPr>
        <p:spPr>
          <a:xfrm>
            <a:off x="5943188"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1.7</a:t>
            </a:r>
            <a:endParaRPr lang="en-GB" sz="1200" b="1" dirty="0"/>
          </a:p>
        </p:txBody>
      </p:sp>
      <p:sp>
        <p:nvSpPr>
          <p:cNvPr id="25" name="Round Same Side Corner Rectangle 24">
            <a:hlinkClick r:id="" action="ppaction://noaction"/>
          </p:cNvPr>
          <p:cNvSpPr/>
          <p:nvPr userDrawn="1"/>
        </p:nvSpPr>
        <p:spPr>
          <a:xfrm>
            <a:off x="6516216"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1.8</a:t>
            </a:r>
            <a:endParaRPr lang="en-GB" sz="1200" b="1" dirty="0"/>
          </a:p>
        </p:txBody>
      </p:sp>
      <p:sp>
        <p:nvSpPr>
          <p:cNvPr id="15" name="Content Placeholder 1"/>
          <p:cNvSpPr txBox="1">
            <a:spLocks/>
          </p:cNvSpPr>
          <p:nvPr/>
        </p:nvSpPr>
        <p:spPr>
          <a:xfrm>
            <a:off x="214343"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6"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9" r:id="rId2"/>
    <p:sldLayoutId id="2147483711" r:id="rId3"/>
    <p:sldLayoutId id="2147483713" r:id="rId4"/>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5536" y="5661248"/>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Chapter 14 – Exam Practice</a:t>
            </a:r>
            <a:b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2016 Specification</a:t>
            </a:r>
            <a:endParaRPr lang="en-GB" sz="2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569660"/>
          </a:xfrm>
          <a:prstGeom prst="rect">
            <a:avLst/>
          </a:prstGeom>
          <a:noFill/>
        </p:spPr>
        <p:txBody>
          <a:bodyPr wrap="square" rtlCol="0">
            <a:spAutoFit/>
          </a:bodyPr>
          <a:lstStyle/>
          <a:p>
            <a:pPr algn="r"/>
            <a:r>
              <a:rPr lang="en-GB" sz="3200" b="1" dirty="0" smtClean="0">
                <a:solidFill>
                  <a:schemeClr val="tx1">
                    <a:lumMod val="50000"/>
                    <a:lumOff val="50000"/>
                  </a:schemeClr>
                </a:solidFill>
              </a:rPr>
              <a:t>Excel Exam Practice 1</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2016 Specification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Mock Paper 3</a:t>
            </a:r>
            <a:endParaRPr lang="en-GB" sz="3600" b="1" dirty="0" smtClean="0">
              <a:solidFill>
                <a:schemeClr val="tx1">
                  <a:lumMod val="50000"/>
                  <a:lumOff val="50000"/>
                </a:schemeClr>
              </a:solidFill>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111004 logo tbs rehab slogan and  hi def.jpg"/>
          <p:cNvPicPr/>
          <p:nvPr/>
        </p:nvPicPr>
        <p:blipFill>
          <a:blip r:embed="rId4" cstate="screen">
            <a:extLst>
              <a:ext uri="{28A0092B-C50C-407E-A947-70E740481C1C}">
                <a14:useLocalDpi xmlns:a14="http://schemas.microsoft.com/office/drawing/2010/main"/>
              </a:ext>
            </a:extLst>
          </a:blip>
          <a:stretch>
            <a:fillRect/>
          </a:stretch>
        </p:blipFill>
        <p:spPr>
          <a:xfrm>
            <a:off x="395536" y="332656"/>
            <a:ext cx="2160240" cy="1564422"/>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04800" y="1143000"/>
            <a:ext cx="5791200" cy="5339923"/>
          </a:xfrm>
          <a:prstGeom prst="rect">
            <a:avLst/>
          </a:prstGeom>
        </p:spPr>
        <p:txBody>
          <a:bodyPr wrap="square">
            <a:spAutoFit/>
          </a:bodyPr>
          <a:lstStyle/>
          <a:p>
            <a:pPr marL="342900" indent="-342900">
              <a:buFont typeface="+mj-lt"/>
              <a:buAutoNum type="arabicPeriod" startAt="15"/>
              <a:tabLst>
                <a:tab pos="5540375" algn="r"/>
              </a:tabLst>
            </a:pPr>
            <a:r>
              <a:rPr lang="en-US" sz="1550" dirty="0" smtClean="0"/>
              <a:t>Apply </a:t>
            </a:r>
            <a:r>
              <a:rPr lang="en-US" sz="1550" dirty="0"/>
              <a:t>appropriate formatting to all cells except row 2. </a:t>
            </a:r>
            <a:r>
              <a:rPr lang="en-US" sz="1550" dirty="0" smtClean="0"/>
              <a:t>	[</a:t>
            </a:r>
            <a:r>
              <a:rPr lang="en-US" sz="1550" dirty="0"/>
              <a:t>3</a:t>
            </a:r>
            <a:r>
              <a:rPr lang="en-US" sz="1550" dirty="0" smtClean="0"/>
              <a:t>]</a:t>
            </a:r>
            <a:r>
              <a:rPr lang="en-US" sz="1550" dirty="0">
                <a:latin typeface="Arial" panose="020B0604020202020204" pitchFamily="34" charset="0"/>
                <a:cs typeface="Arial" panose="020B0604020202020204" pitchFamily="34" charset="0"/>
              </a:rPr>
              <a:t/>
            </a:r>
            <a:br>
              <a:rPr lang="en-US" sz="1550" dirty="0">
                <a:latin typeface="Arial" panose="020B0604020202020204" pitchFamily="34" charset="0"/>
                <a:cs typeface="Arial" panose="020B0604020202020204" pitchFamily="34" charset="0"/>
              </a:rPr>
            </a:br>
            <a:r>
              <a:rPr lang="en-US" sz="1550" dirty="0" smtClean="0">
                <a:latin typeface="Arial" panose="020B0604020202020204" pitchFamily="34" charset="0"/>
                <a:cs typeface="Arial" panose="020B0604020202020204" pitchFamily="34" charset="0"/>
              </a:rPr>
              <a:t>This is a 3 mark question so what they expect you to do is </a:t>
            </a:r>
            <a:r>
              <a:rPr lang="en-US" sz="1550" dirty="0">
                <a:latin typeface="Arial" panose="020B0604020202020204" pitchFamily="34" charset="0"/>
                <a:cs typeface="Arial" panose="020B0604020202020204" pitchFamily="34" charset="0"/>
              </a:rPr>
              <a:t>to </a:t>
            </a:r>
            <a:r>
              <a:rPr lang="en-US" sz="1550" dirty="0" smtClean="0">
                <a:latin typeface="Arial" panose="020B0604020202020204" pitchFamily="34" charset="0"/>
                <a:cs typeface="Arial" panose="020B0604020202020204" pitchFamily="34" charset="0"/>
              </a:rPr>
              <a:t>display </a:t>
            </a:r>
            <a:r>
              <a:rPr lang="en-US" sz="1550" dirty="0">
                <a:latin typeface="Arial" panose="020B0604020202020204" pitchFamily="34" charset="0"/>
                <a:cs typeface="Arial" panose="020B0604020202020204" pitchFamily="34" charset="0"/>
              </a:rPr>
              <a:t>all </a:t>
            </a:r>
            <a:r>
              <a:rPr lang="en-US" sz="1550" dirty="0" smtClean="0">
                <a:latin typeface="Arial" panose="020B0604020202020204" pitchFamily="34" charset="0"/>
                <a:cs typeface="Arial" panose="020B0604020202020204" pitchFamily="34" charset="0"/>
              </a:rPr>
              <a:t>cells that are currency to </a:t>
            </a:r>
            <a:r>
              <a:rPr lang="en-US" sz="1550" dirty="0">
                <a:latin typeface="Arial" panose="020B0604020202020204" pitchFamily="34" charset="0"/>
                <a:cs typeface="Arial" panose="020B0604020202020204" pitchFamily="34" charset="0"/>
              </a:rPr>
              <a:t>dollars </a:t>
            </a:r>
            <a:r>
              <a:rPr lang="en-US" sz="1550" dirty="0" smtClean="0">
                <a:latin typeface="Arial" panose="020B0604020202020204" pitchFamily="34" charset="0"/>
                <a:cs typeface="Arial" panose="020B0604020202020204" pitchFamily="34" charset="0"/>
              </a:rPr>
              <a:t>and to </a:t>
            </a:r>
            <a:r>
              <a:rPr lang="en-US" sz="1550" dirty="0">
                <a:latin typeface="Arial" panose="020B0604020202020204" pitchFamily="34" charset="0"/>
                <a:cs typeface="Arial" panose="020B0604020202020204" pitchFamily="34" charset="0"/>
              </a:rPr>
              <a:t>2 decimal </a:t>
            </a:r>
            <a:r>
              <a:rPr lang="en-US" sz="1550" dirty="0" smtClean="0">
                <a:latin typeface="Arial" panose="020B0604020202020204" pitchFamily="34" charset="0"/>
                <a:cs typeface="Arial" panose="020B0604020202020204" pitchFamily="34" charset="0"/>
              </a:rPr>
              <a:t>places.</a:t>
            </a:r>
          </a:p>
          <a:p>
            <a:pPr marL="347663">
              <a:tabLst>
                <a:tab pos="5540375" algn="r"/>
              </a:tabLst>
            </a:pPr>
            <a:r>
              <a:rPr lang="en-US" sz="1550" dirty="0" smtClean="0">
                <a:solidFill>
                  <a:srgbClr val="FF0000"/>
                </a:solidFill>
                <a:latin typeface="Arial" panose="020B0604020202020204" pitchFamily="34" charset="0"/>
                <a:cs typeface="Arial" panose="020B0604020202020204" pitchFamily="34" charset="0"/>
              </a:rPr>
              <a:t>Highlight the cells with numbers but </a:t>
            </a:r>
            <a:r>
              <a:rPr lang="en-US" sz="1550" b="1" dirty="0" smtClean="0">
                <a:solidFill>
                  <a:srgbClr val="FF0000"/>
                </a:solidFill>
                <a:latin typeface="Arial" panose="020B0604020202020204" pitchFamily="34" charset="0"/>
                <a:cs typeface="Arial" panose="020B0604020202020204" pitchFamily="34" charset="0"/>
              </a:rPr>
              <a:t>NOT</a:t>
            </a:r>
            <a:r>
              <a:rPr lang="en-US" sz="1550" dirty="0" smtClean="0">
                <a:solidFill>
                  <a:srgbClr val="FF0000"/>
                </a:solidFill>
                <a:latin typeface="Arial" panose="020B0604020202020204" pitchFamily="34" charset="0"/>
                <a:cs typeface="Arial" panose="020B0604020202020204" pitchFamily="34" charset="0"/>
              </a:rPr>
              <a:t> the </a:t>
            </a:r>
            <a:r>
              <a:rPr lang="en-US" sz="1550" b="1" dirty="0" smtClean="0">
                <a:solidFill>
                  <a:srgbClr val="FF0000"/>
                </a:solidFill>
                <a:latin typeface="Arial" panose="020B0604020202020204" pitchFamily="34" charset="0"/>
                <a:cs typeface="Arial" panose="020B0604020202020204" pitchFamily="34" charset="0"/>
              </a:rPr>
              <a:t>Number of Trips row</a:t>
            </a:r>
            <a:r>
              <a:rPr lang="en-US" sz="1550" dirty="0" smtClean="0">
                <a:solidFill>
                  <a:srgbClr val="FF0000"/>
                </a:solidFill>
                <a:latin typeface="Arial" panose="020B0604020202020204" pitchFamily="34" charset="0"/>
                <a:cs typeface="Arial" panose="020B0604020202020204" pitchFamily="34" charset="0"/>
              </a:rPr>
              <a:t>. </a:t>
            </a:r>
            <a:br>
              <a:rPr lang="en-US" sz="1550" dirty="0" smtClean="0">
                <a:solidFill>
                  <a:srgbClr val="FF0000"/>
                </a:solidFill>
                <a:latin typeface="Arial" panose="020B0604020202020204" pitchFamily="34" charset="0"/>
                <a:cs typeface="Arial" panose="020B0604020202020204" pitchFamily="34" charset="0"/>
              </a:rPr>
            </a:br>
            <a:r>
              <a:rPr lang="en-US" sz="1550" dirty="0" smtClean="0">
                <a:solidFill>
                  <a:srgbClr val="FF0000"/>
                </a:solidFill>
                <a:latin typeface="Arial" panose="020B0604020202020204" pitchFamily="34" charset="0"/>
                <a:cs typeface="Arial" panose="020B0604020202020204" pitchFamily="34" charset="0"/>
              </a:rPr>
              <a:t>You may have to do a group at a time, or use the Ctrl Key or use the Format Painter. Click on </a:t>
            </a:r>
            <a:r>
              <a:rPr lang="en-US" sz="1550" b="1" dirty="0" smtClean="0">
                <a:solidFill>
                  <a:srgbClr val="FF0000"/>
                </a:solidFill>
                <a:latin typeface="Arial" panose="020B0604020202020204" pitchFamily="34" charset="0"/>
                <a:cs typeface="Arial" panose="020B0604020202020204" pitchFamily="34" charset="0"/>
              </a:rPr>
              <a:t>Home</a:t>
            </a:r>
            <a:r>
              <a:rPr lang="en-US" sz="1550" dirty="0" smtClean="0">
                <a:solidFill>
                  <a:srgbClr val="FF0000"/>
                </a:solidFill>
                <a:latin typeface="Arial" panose="020B0604020202020204" pitchFamily="34" charset="0"/>
                <a:cs typeface="Arial" panose="020B0604020202020204" pitchFamily="34" charset="0"/>
              </a:rPr>
              <a:t>, then </a:t>
            </a:r>
            <a:r>
              <a:rPr lang="en-US" sz="1550" b="1" dirty="0" smtClean="0">
                <a:solidFill>
                  <a:srgbClr val="FF0000"/>
                </a:solidFill>
                <a:latin typeface="Arial" panose="020B0604020202020204" pitchFamily="34" charset="0"/>
                <a:cs typeface="Arial" panose="020B0604020202020204" pitchFamily="34" charset="0"/>
              </a:rPr>
              <a:t>General</a:t>
            </a:r>
            <a:r>
              <a:rPr lang="en-US" sz="1550" dirty="0" smtClean="0">
                <a:solidFill>
                  <a:srgbClr val="FF0000"/>
                </a:solidFill>
                <a:latin typeface="Arial" panose="020B0604020202020204" pitchFamily="34" charset="0"/>
                <a:cs typeface="Arial" panose="020B0604020202020204" pitchFamily="34" charset="0"/>
              </a:rPr>
              <a:t>, then </a:t>
            </a:r>
            <a:r>
              <a:rPr lang="en-US" sz="1550" b="1" dirty="0" smtClean="0">
                <a:solidFill>
                  <a:srgbClr val="FF0000"/>
                </a:solidFill>
                <a:latin typeface="Arial" panose="020B0604020202020204" pitchFamily="34" charset="0"/>
                <a:cs typeface="Arial" panose="020B0604020202020204" pitchFamily="34" charset="0"/>
              </a:rPr>
              <a:t>Currency. </a:t>
            </a:r>
            <a:r>
              <a:rPr lang="en-US" sz="1550" dirty="0" smtClean="0">
                <a:solidFill>
                  <a:srgbClr val="FF0000"/>
                </a:solidFill>
                <a:latin typeface="Arial" panose="020B0604020202020204" pitchFamily="34" charset="0"/>
                <a:cs typeface="Arial" panose="020B0604020202020204" pitchFamily="34" charset="0"/>
              </a:rPr>
              <a:t>If the currency does not come up as $ then do it again but click on </a:t>
            </a:r>
            <a:r>
              <a:rPr lang="en-US" sz="1550" b="1" dirty="0" smtClean="0">
                <a:solidFill>
                  <a:srgbClr val="FF0000"/>
                </a:solidFill>
                <a:latin typeface="Arial" panose="020B0604020202020204" pitchFamily="34" charset="0"/>
                <a:cs typeface="Arial" panose="020B0604020202020204" pitchFamily="34" charset="0"/>
              </a:rPr>
              <a:t>More Number Format </a:t>
            </a:r>
            <a:r>
              <a:rPr lang="en-US" sz="1550" dirty="0" smtClean="0">
                <a:solidFill>
                  <a:srgbClr val="FF0000"/>
                </a:solidFill>
                <a:latin typeface="Arial" panose="020B0604020202020204" pitchFamily="34" charset="0"/>
                <a:cs typeface="Arial" panose="020B0604020202020204" pitchFamily="34" charset="0"/>
              </a:rPr>
              <a:t> and then choose the $ from the </a:t>
            </a:r>
            <a:r>
              <a:rPr lang="en-US" sz="1550" b="1" dirty="0" smtClean="0">
                <a:solidFill>
                  <a:srgbClr val="FF0000"/>
                </a:solidFill>
                <a:latin typeface="Arial" panose="020B0604020202020204" pitchFamily="34" charset="0"/>
                <a:cs typeface="Arial" panose="020B0604020202020204" pitchFamily="34" charset="0"/>
              </a:rPr>
              <a:t>Symbol</a:t>
            </a:r>
            <a:r>
              <a:rPr lang="en-US" sz="1550" dirty="0" smtClean="0">
                <a:solidFill>
                  <a:srgbClr val="FF0000"/>
                </a:solidFill>
                <a:latin typeface="Arial" panose="020B0604020202020204" pitchFamily="34" charset="0"/>
                <a:cs typeface="Arial" panose="020B0604020202020204" pitchFamily="34" charset="0"/>
              </a:rPr>
              <a:t> list.</a:t>
            </a:r>
            <a:endParaRPr lang="en-US" sz="1550" dirty="0" smtClean="0">
              <a:latin typeface="Arial" panose="020B0604020202020204" pitchFamily="34" charset="0"/>
              <a:cs typeface="Arial" panose="020B0604020202020204" pitchFamily="34" charset="0"/>
            </a:endParaRPr>
          </a:p>
          <a:p>
            <a:pPr marL="623888" indent="-342900">
              <a:buFont typeface="Arial" panose="020B0604020202020204" pitchFamily="34" charset="0"/>
              <a:buChar char="•"/>
              <a:tabLst>
                <a:tab pos="5540375" algn="r"/>
              </a:tabLst>
            </a:pPr>
            <a:r>
              <a:rPr lang="en-US" sz="1550" dirty="0" smtClean="0">
                <a:latin typeface="Arial" panose="020B0604020202020204" pitchFamily="34" charset="0"/>
                <a:cs typeface="Arial" panose="020B0604020202020204" pitchFamily="34" charset="0"/>
              </a:rPr>
              <a:t>Next we need to change the </a:t>
            </a:r>
            <a:r>
              <a:rPr lang="en-US" sz="1550" dirty="0" err="1" smtClean="0">
                <a:latin typeface="Arial" panose="020B0604020202020204" pitchFamily="34" charset="0"/>
                <a:cs typeface="Arial" panose="020B0604020202020204" pitchFamily="34" charset="0"/>
              </a:rPr>
              <a:t>colour</a:t>
            </a:r>
            <a:r>
              <a:rPr lang="en-US" sz="1550" dirty="0" smtClean="0">
                <a:latin typeface="Arial" panose="020B0604020202020204" pitchFamily="34" charset="0"/>
                <a:cs typeface="Arial" panose="020B0604020202020204" pitchFamily="34" charset="0"/>
              </a:rPr>
              <a:t> of the text cells to one </a:t>
            </a:r>
            <a:r>
              <a:rPr lang="en-US" sz="1550" dirty="0" err="1" smtClean="0">
                <a:latin typeface="Arial" panose="020B0604020202020204" pitchFamily="34" charset="0"/>
                <a:cs typeface="Arial" panose="020B0604020202020204" pitchFamily="34" charset="0"/>
              </a:rPr>
              <a:t>colour</a:t>
            </a:r>
            <a:r>
              <a:rPr lang="en-US" sz="1550" dirty="0" smtClean="0">
                <a:latin typeface="Arial" panose="020B0604020202020204" pitchFamily="34" charset="0"/>
                <a:cs typeface="Arial" panose="020B0604020202020204" pitchFamily="34" charset="0"/>
              </a:rPr>
              <a:t> and the numbers to another with a cell border.</a:t>
            </a:r>
          </a:p>
          <a:p>
            <a:pPr marL="347663">
              <a:tabLst>
                <a:tab pos="5540375" algn="r"/>
              </a:tabLst>
            </a:pPr>
            <a:r>
              <a:rPr lang="en-US" sz="1550" dirty="0" smtClean="0">
                <a:solidFill>
                  <a:srgbClr val="FF0000"/>
                </a:solidFill>
                <a:latin typeface="Arial" panose="020B0604020202020204" pitchFamily="34" charset="0"/>
                <a:cs typeface="Arial" panose="020B0604020202020204" pitchFamily="34" charset="0"/>
              </a:rPr>
              <a:t>Like before, highlight the text cells and change the background </a:t>
            </a:r>
            <a:r>
              <a:rPr lang="en-US" sz="1550" dirty="0" err="1" smtClean="0">
                <a:solidFill>
                  <a:srgbClr val="FF0000"/>
                </a:solidFill>
                <a:latin typeface="Arial" panose="020B0604020202020204" pitchFamily="34" charset="0"/>
                <a:cs typeface="Arial" panose="020B0604020202020204" pitchFamily="34" charset="0"/>
              </a:rPr>
              <a:t>colour</a:t>
            </a:r>
            <a:r>
              <a:rPr lang="en-US" sz="1550" dirty="0" smtClean="0">
                <a:solidFill>
                  <a:srgbClr val="FF0000"/>
                </a:solidFill>
                <a:latin typeface="Arial" panose="020B0604020202020204" pitchFamily="34" charset="0"/>
                <a:cs typeface="Arial" panose="020B0604020202020204" pitchFamily="34" charset="0"/>
              </a:rPr>
              <a:t>, something that makes the text stand out. Then chance the currency cells to another </a:t>
            </a:r>
            <a:r>
              <a:rPr lang="en-US" sz="1550" dirty="0" err="1" smtClean="0">
                <a:solidFill>
                  <a:srgbClr val="FF0000"/>
                </a:solidFill>
                <a:latin typeface="Arial" panose="020B0604020202020204" pitchFamily="34" charset="0"/>
                <a:cs typeface="Arial" panose="020B0604020202020204" pitchFamily="34" charset="0"/>
              </a:rPr>
              <a:t>colour</a:t>
            </a:r>
            <a:r>
              <a:rPr lang="en-US" sz="1550" dirty="0" smtClean="0">
                <a:solidFill>
                  <a:srgbClr val="FF0000"/>
                </a:solidFill>
                <a:latin typeface="Arial" panose="020B0604020202020204" pitchFamily="34" charset="0"/>
                <a:cs typeface="Arial" panose="020B0604020202020204" pitchFamily="34" charset="0"/>
              </a:rPr>
              <a:t>, again do not choose a </a:t>
            </a:r>
            <a:r>
              <a:rPr lang="en-US" sz="1550" dirty="0" err="1" smtClean="0">
                <a:solidFill>
                  <a:srgbClr val="FF0000"/>
                </a:solidFill>
                <a:latin typeface="Arial" panose="020B0604020202020204" pitchFamily="34" charset="0"/>
                <a:cs typeface="Arial" panose="020B0604020202020204" pitchFamily="34" charset="0"/>
              </a:rPr>
              <a:t>colour</a:t>
            </a:r>
            <a:r>
              <a:rPr lang="en-US" sz="1550" dirty="0" smtClean="0">
                <a:solidFill>
                  <a:srgbClr val="FF0000"/>
                </a:solidFill>
                <a:latin typeface="Arial" panose="020B0604020202020204" pitchFamily="34" charset="0"/>
                <a:cs typeface="Arial" panose="020B0604020202020204" pitchFamily="34" charset="0"/>
              </a:rPr>
              <a:t> that hides the numbers.</a:t>
            </a:r>
            <a:endParaRPr lang="en-US" sz="1550" dirty="0"/>
          </a:p>
          <a:p>
            <a:pPr marL="623888" indent="-342900">
              <a:buFont typeface="Arial" panose="020B0604020202020204" pitchFamily="34" charset="0"/>
              <a:buChar char="•"/>
              <a:tabLst>
                <a:tab pos="5540375" algn="r"/>
              </a:tabLst>
            </a:pPr>
            <a:r>
              <a:rPr lang="en-US" sz="1550" dirty="0" smtClean="0"/>
              <a:t>Then we need to make sure all columns are wide enough for the contents within.</a:t>
            </a:r>
          </a:p>
          <a:p>
            <a:pPr marL="347663">
              <a:tabLst>
                <a:tab pos="5540375" algn="r"/>
              </a:tabLst>
            </a:pPr>
            <a:r>
              <a:rPr lang="en-US" sz="1550" dirty="0" smtClean="0">
                <a:solidFill>
                  <a:srgbClr val="FF0000"/>
                </a:solidFill>
                <a:latin typeface="Arial" panose="020B0604020202020204" pitchFamily="34" charset="0"/>
                <a:cs typeface="Arial" panose="020B0604020202020204" pitchFamily="34" charset="0"/>
              </a:rPr>
              <a:t>First click on the little diamond to the left hand side of the Letter A and above the Number 1. This will highlight everything. Then double clock on the line between </a:t>
            </a:r>
            <a:r>
              <a:rPr lang="en-US" sz="1550" b="1" dirty="0" smtClean="0">
                <a:solidFill>
                  <a:srgbClr val="FF0000"/>
                </a:solidFill>
                <a:latin typeface="Arial" panose="020B0604020202020204" pitchFamily="34" charset="0"/>
                <a:cs typeface="Arial" panose="020B0604020202020204" pitchFamily="34" charset="0"/>
              </a:rPr>
              <a:t>A </a:t>
            </a:r>
            <a:r>
              <a:rPr lang="en-US" sz="1550" dirty="0" smtClean="0">
                <a:solidFill>
                  <a:srgbClr val="FF0000"/>
                </a:solidFill>
                <a:latin typeface="Arial" panose="020B0604020202020204" pitchFamily="34" charset="0"/>
                <a:cs typeface="Arial" panose="020B0604020202020204" pitchFamily="34" charset="0"/>
              </a:rPr>
              <a:t>and </a:t>
            </a:r>
            <a:r>
              <a:rPr lang="en-US" sz="1550" b="1" dirty="0" smtClean="0">
                <a:solidFill>
                  <a:srgbClr val="FF0000"/>
                </a:solidFill>
                <a:latin typeface="Arial" panose="020B0604020202020204" pitchFamily="34" charset="0"/>
                <a:cs typeface="Arial" panose="020B0604020202020204" pitchFamily="34" charset="0"/>
              </a:rPr>
              <a:t>B.</a:t>
            </a:r>
            <a:endParaRPr lang="en-US" sz="1550" dirty="0" smtClean="0">
              <a:solidFill>
                <a:srgbClr val="FF000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a:srcRect l="36530" t="6250" r="33017" b="69792"/>
          <a:stretch/>
        </p:blipFill>
        <p:spPr>
          <a:xfrm>
            <a:off x="6132336" y="1169853"/>
            <a:ext cx="2643365" cy="1169180"/>
          </a:xfrm>
          <a:prstGeom prst="rect">
            <a:avLst/>
          </a:prstGeom>
          <a:effectLst>
            <a:outerShdw blurRad="228600" dist="38100" dir="2700000" sx="105000" sy="105000" algn="tl" rotWithShape="0">
              <a:prstClr val="black">
                <a:alpha val="40000"/>
              </a:prstClr>
            </a:outerShdw>
          </a:effectLst>
        </p:spPr>
      </p:pic>
      <p:pic>
        <p:nvPicPr>
          <p:cNvPr id="7" name="Picture 6"/>
          <p:cNvPicPr>
            <a:picLocks noChangeAspect="1"/>
          </p:cNvPicPr>
          <p:nvPr/>
        </p:nvPicPr>
        <p:blipFill rotWithShape="1">
          <a:blip r:embed="rId4"/>
          <a:srcRect l="45900" t="63989" r="35945" b="27083"/>
          <a:stretch/>
        </p:blipFill>
        <p:spPr>
          <a:xfrm>
            <a:off x="6019800" y="2514600"/>
            <a:ext cx="2755901" cy="762000"/>
          </a:xfrm>
          <a:prstGeom prst="rect">
            <a:avLst/>
          </a:prstGeom>
          <a:effectLst>
            <a:outerShdw blurRad="228600" dist="38100" dir="2700000" sx="105000" sy="105000" algn="tl" rotWithShape="0">
              <a:prstClr val="black">
                <a:alpha val="40000"/>
              </a:prstClr>
            </a:outerShdw>
          </a:effectLst>
        </p:spPr>
      </p:pic>
      <p:pic>
        <p:nvPicPr>
          <p:cNvPr id="8" name="Picture 7"/>
          <p:cNvPicPr>
            <a:picLocks noChangeAspect="1"/>
          </p:cNvPicPr>
          <p:nvPr/>
        </p:nvPicPr>
        <p:blipFill rotWithShape="1">
          <a:blip r:embed="rId5"/>
          <a:srcRect l="805" t="11458" r="60541" b="50000"/>
          <a:stretch/>
        </p:blipFill>
        <p:spPr>
          <a:xfrm>
            <a:off x="6132336" y="3452167"/>
            <a:ext cx="2639736" cy="1479852"/>
          </a:xfrm>
          <a:prstGeom prst="rect">
            <a:avLst/>
          </a:prstGeom>
          <a:effectLst>
            <a:outerShdw blurRad="228600" dist="38100" dir="2700000" sx="105000" sy="105000" algn="tl" rotWithShape="0">
              <a:prstClr val="black">
                <a:alpha val="40000"/>
              </a:prstClr>
            </a:outerShdw>
          </a:effectLst>
        </p:spPr>
      </p:pic>
      <p:cxnSp>
        <p:nvCxnSpPr>
          <p:cNvPr id="20" name="Straight Arrow Connector 19"/>
          <p:cNvCxnSpPr/>
          <p:nvPr/>
        </p:nvCxnSpPr>
        <p:spPr>
          <a:xfrm flipV="1">
            <a:off x="5756546" y="3071379"/>
            <a:ext cx="644254" cy="3017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5292905" y="3504802"/>
            <a:ext cx="2241099" cy="88541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292905" y="4395029"/>
            <a:ext cx="1407797" cy="30580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rotWithShape="1">
          <a:blip r:embed="rId6"/>
          <a:srcRect l="-1" t="18871" r="80645" b="65402"/>
          <a:stretch/>
        </p:blipFill>
        <p:spPr>
          <a:xfrm>
            <a:off x="6096000" y="5187209"/>
            <a:ext cx="2676072" cy="1213591"/>
          </a:xfrm>
          <a:prstGeom prst="rect">
            <a:avLst/>
          </a:prstGeom>
          <a:effectLst>
            <a:outerShdw blurRad="228600" dist="38100" dir="2700000" sx="105000" sy="105000" algn="tl" rotWithShape="0">
              <a:prstClr val="black">
                <a:alpha val="40000"/>
              </a:prstClr>
            </a:outerShdw>
          </a:effectLst>
        </p:spPr>
      </p:pic>
      <p:cxnSp>
        <p:nvCxnSpPr>
          <p:cNvPr id="28" name="Straight Arrow Connector 27"/>
          <p:cNvCxnSpPr/>
          <p:nvPr/>
        </p:nvCxnSpPr>
        <p:spPr>
          <a:xfrm>
            <a:off x="5828985" y="5794004"/>
            <a:ext cx="495615" cy="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5828985" y="5730833"/>
            <a:ext cx="2248215" cy="39035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5756546" y="2104273"/>
            <a:ext cx="1641204" cy="48995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19850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04800" y="1143000"/>
            <a:ext cx="5791200" cy="3193182"/>
          </a:xfrm>
          <a:prstGeom prst="rect">
            <a:avLst/>
          </a:prstGeom>
        </p:spPr>
        <p:txBody>
          <a:bodyPr wrap="square">
            <a:spAutoFit/>
          </a:bodyPr>
          <a:lstStyle/>
          <a:p>
            <a:pPr marL="341313"/>
            <a:r>
              <a:rPr lang="en-US" sz="1550" dirty="0" smtClean="0">
                <a:solidFill>
                  <a:srgbClr val="FF0000"/>
                </a:solidFill>
              </a:rPr>
              <a:t>And </a:t>
            </a:r>
            <a:r>
              <a:rPr lang="en-US" sz="1550" smtClean="0">
                <a:solidFill>
                  <a:srgbClr val="FF0000"/>
                </a:solidFill>
              </a:rPr>
              <a:t>Finally center </a:t>
            </a:r>
            <a:r>
              <a:rPr lang="en-US" sz="1550" dirty="0" smtClean="0">
                <a:solidFill>
                  <a:srgbClr val="FF0000"/>
                </a:solidFill>
              </a:rPr>
              <a:t>all the numbers except Row 2 and all the Row Titles from </a:t>
            </a:r>
            <a:r>
              <a:rPr lang="en-US" sz="1550" b="1" dirty="0" smtClean="0">
                <a:solidFill>
                  <a:srgbClr val="FF0000"/>
                </a:solidFill>
              </a:rPr>
              <a:t>April</a:t>
            </a:r>
            <a:r>
              <a:rPr lang="en-US" sz="1550" dirty="0" smtClean="0">
                <a:solidFill>
                  <a:srgbClr val="FF0000"/>
                </a:solidFill>
              </a:rPr>
              <a:t> to </a:t>
            </a:r>
            <a:r>
              <a:rPr lang="en-US" sz="1550" b="1" dirty="0" smtClean="0">
                <a:solidFill>
                  <a:srgbClr val="FF0000"/>
                </a:solidFill>
              </a:rPr>
              <a:t>Final</a:t>
            </a:r>
            <a:r>
              <a:rPr lang="en-US" sz="1550" dirty="0" smtClean="0">
                <a:solidFill>
                  <a:srgbClr val="FF0000"/>
                </a:solidFill>
              </a:rPr>
              <a:t>.</a:t>
            </a:r>
            <a:endParaRPr lang="en-US" sz="1550" b="1" dirty="0">
              <a:solidFill>
                <a:srgbClr val="FF0000"/>
              </a:solidFill>
              <a:latin typeface="Arial" panose="020B0604020202020204" pitchFamily="34" charset="0"/>
              <a:cs typeface="Arial" panose="020B0604020202020204" pitchFamily="34" charset="0"/>
            </a:endParaRPr>
          </a:p>
          <a:p>
            <a:pPr marL="342900" indent="-342900">
              <a:buFont typeface="+mj-lt"/>
              <a:buAutoNum type="arabicPeriod" startAt="15"/>
            </a:pPr>
            <a:r>
              <a:rPr lang="en-US" sz="1550" dirty="0" smtClean="0">
                <a:latin typeface="Arial" panose="020B0604020202020204" pitchFamily="34" charset="0"/>
                <a:cs typeface="Arial" panose="020B0604020202020204" pitchFamily="34" charset="0"/>
              </a:rPr>
              <a:t>Edit </a:t>
            </a:r>
            <a:r>
              <a:rPr lang="en-US" sz="1550" dirty="0">
                <a:latin typeface="Arial" panose="020B0604020202020204" pitchFamily="34" charset="0"/>
                <a:cs typeface="Arial" panose="020B0604020202020204" pitchFamily="34" charset="0"/>
              </a:rPr>
              <a:t>the formula in cell B11 so that it also rounds this value to the nearest whole dollar. </a:t>
            </a:r>
            <a:r>
              <a:rPr lang="en-US" sz="1550" dirty="0" smtClean="0">
                <a:latin typeface="Arial" panose="020B0604020202020204" pitchFamily="34" charset="0"/>
                <a:cs typeface="Arial" panose="020B0604020202020204" pitchFamily="34" charset="0"/>
              </a:rPr>
              <a:t/>
            </a:r>
            <a:br>
              <a:rPr lang="en-US" sz="1550" dirty="0" smtClean="0">
                <a:latin typeface="Arial" panose="020B0604020202020204" pitchFamily="34" charset="0"/>
                <a:cs typeface="Arial" panose="020B0604020202020204" pitchFamily="34" charset="0"/>
              </a:rPr>
            </a:br>
            <a:r>
              <a:rPr lang="en-US" sz="1550" dirty="0" smtClean="0">
                <a:latin typeface="Arial" panose="020B0604020202020204" pitchFamily="34" charset="0"/>
                <a:cs typeface="Arial" panose="020B0604020202020204" pitchFamily="34" charset="0"/>
              </a:rPr>
              <a:t>Display </a:t>
            </a:r>
            <a:r>
              <a:rPr lang="en-US" sz="1550" dirty="0">
                <a:latin typeface="Arial" panose="020B0604020202020204" pitchFamily="34" charset="0"/>
                <a:cs typeface="Arial" panose="020B0604020202020204" pitchFamily="34" charset="0"/>
              </a:rPr>
              <a:t>the contents of this cell so that it shows only integer values. </a:t>
            </a:r>
            <a:r>
              <a:rPr lang="en-US" sz="1550" dirty="0" smtClean="0">
                <a:latin typeface="Arial" panose="020B0604020202020204" pitchFamily="34" charset="0"/>
                <a:cs typeface="Arial" panose="020B0604020202020204" pitchFamily="34" charset="0"/>
              </a:rPr>
              <a:t>	[</a:t>
            </a:r>
            <a:r>
              <a:rPr lang="en-US" sz="1550" dirty="0">
                <a:latin typeface="Arial" panose="020B0604020202020204" pitchFamily="34" charset="0"/>
                <a:cs typeface="Arial" panose="020B0604020202020204" pitchFamily="34" charset="0"/>
              </a:rPr>
              <a:t>2</a:t>
            </a:r>
            <a:r>
              <a:rPr lang="en-US" sz="1550" dirty="0" smtClean="0">
                <a:latin typeface="Arial" panose="020B0604020202020204" pitchFamily="34" charset="0"/>
                <a:cs typeface="Arial" panose="020B0604020202020204" pitchFamily="34" charset="0"/>
              </a:rPr>
              <a:t>]</a:t>
            </a:r>
            <a:endParaRPr lang="en-US" sz="1550" dirty="0">
              <a:latin typeface="Arial" panose="020B0604020202020204" pitchFamily="34" charset="0"/>
              <a:cs typeface="Arial" panose="020B0604020202020204" pitchFamily="34" charset="0"/>
            </a:endParaRPr>
          </a:p>
          <a:p>
            <a:pPr marL="342900" indent="-342900">
              <a:buFont typeface="+mj-lt"/>
              <a:buAutoNum type="arabicPeriod" startAt="15"/>
            </a:pPr>
            <a:r>
              <a:rPr lang="en-US" sz="1550" dirty="0" smtClean="0">
                <a:latin typeface="Arial" panose="020B0604020202020204" pitchFamily="34" charset="0"/>
                <a:cs typeface="Arial" panose="020B0604020202020204" pitchFamily="34" charset="0"/>
              </a:rPr>
              <a:t>Save </a:t>
            </a:r>
            <a:r>
              <a:rPr lang="en-US" sz="1550" dirty="0">
                <a:latin typeface="Arial" panose="020B0604020202020204" pitchFamily="34" charset="0"/>
                <a:cs typeface="Arial" panose="020B0604020202020204" pitchFamily="34" charset="0"/>
              </a:rPr>
              <a:t>and print the spreadsheet showing formulae. Make sure: o it is in landscape orientation o the row and column headings are displayed o the contents of all cells are fully visible. </a:t>
            </a:r>
            <a:r>
              <a:rPr lang="en-US" sz="1550" dirty="0" smtClean="0">
                <a:latin typeface="Arial" panose="020B0604020202020204" pitchFamily="34" charset="0"/>
                <a:cs typeface="Arial" panose="020B0604020202020204" pitchFamily="34" charset="0"/>
              </a:rPr>
              <a:t>	[</a:t>
            </a:r>
            <a:r>
              <a:rPr lang="en-US" sz="1550" dirty="0">
                <a:latin typeface="Arial" panose="020B0604020202020204" pitchFamily="34" charset="0"/>
                <a:cs typeface="Arial" panose="020B0604020202020204" pitchFamily="34" charset="0"/>
              </a:rPr>
              <a:t>3</a:t>
            </a:r>
            <a:r>
              <a:rPr lang="en-US" sz="1550" dirty="0" smtClean="0">
                <a:latin typeface="Arial" panose="020B0604020202020204" pitchFamily="34" charset="0"/>
                <a:cs typeface="Arial" panose="020B0604020202020204" pitchFamily="34" charset="0"/>
              </a:rPr>
              <a:t>]</a:t>
            </a:r>
          </a:p>
          <a:p>
            <a:pPr marL="347663"/>
            <a:r>
              <a:rPr lang="en-US" sz="1550" dirty="0" smtClean="0">
                <a:latin typeface="Arial" panose="020B0604020202020204" pitchFamily="34" charset="0"/>
                <a:cs typeface="Arial" panose="020B0604020202020204" pitchFamily="34" charset="0"/>
              </a:rPr>
              <a:t>PRINTOUT </a:t>
            </a:r>
            <a:r>
              <a:rPr lang="en-US" sz="1550" dirty="0">
                <a:latin typeface="Arial" panose="020B0604020202020204" pitchFamily="34" charset="0"/>
                <a:cs typeface="Arial" panose="020B0604020202020204" pitchFamily="34" charset="0"/>
              </a:rPr>
              <a:t>1 Make sure that you have entered your Centre number, candidate number and name on your spreadsheet showing formulae. </a:t>
            </a:r>
            <a:endParaRPr lang="en-US" sz="1550" dirty="0" smtClean="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a:srcRect l="24817" t="10417" r="54100" b="67708"/>
          <a:stretch/>
        </p:blipFill>
        <p:spPr>
          <a:xfrm>
            <a:off x="6096000" y="1168613"/>
            <a:ext cx="2743201" cy="1600200"/>
          </a:xfrm>
          <a:prstGeom prst="rect">
            <a:avLst/>
          </a:prstGeom>
        </p:spPr>
      </p:pic>
      <p:cxnSp>
        <p:nvCxnSpPr>
          <p:cNvPr id="11" name="Straight Arrow Connector 10"/>
          <p:cNvCxnSpPr/>
          <p:nvPr/>
        </p:nvCxnSpPr>
        <p:spPr>
          <a:xfrm flipV="1">
            <a:off x="5848621" y="1427693"/>
            <a:ext cx="704579" cy="5008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0238685"/>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04800" y="1143000"/>
            <a:ext cx="5791200" cy="2239074"/>
          </a:xfrm>
          <a:prstGeom prst="rect">
            <a:avLst/>
          </a:prstGeom>
        </p:spPr>
        <p:txBody>
          <a:bodyPr wrap="square">
            <a:spAutoFit/>
          </a:bodyPr>
          <a:lstStyle/>
          <a:p>
            <a:pPr marL="342900" indent="-342900">
              <a:buFont typeface="+mj-lt"/>
              <a:buAutoNum type="arabicPeriod" startAt="18"/>
              <a:tabLst>
                <a:tab pos="5595938" algn="r"/>
              </a:tabLst>
            </a:pPr>
            <a:r>
              <a:rPr lang="en-US" sz="1550" dirty="0" smtClean="0"/>
              <a:t>Print </a:t>
            </a:r>
            <a:r>
              <a:rPr lang="en-US" sz="1550" dirty="0"/>
              <a:t>the spreadsheet showing the values. Make sure: o the printout fits on a single page o the contents of all cells are fully visible. </a:t>
            </a:r>
            <a:r>
              <a:rPr lang="en-US" sz="1550" dirty="0" smtClean="0"/>
              <a:t>	[</a:t>
            </a:r>
            <a:r>
              <a:rPr lang="en-US" sz="1550" dirty="0"/>
              <a:t>1]  </a:t>
            </a:r>
            <a:r>
              <a:rPr lang="en-US" sz="1550" dirty="0" smtClean="0"/>
              <a:t/>
            </a:r>
            <a:br>
              <a:rPr lang="en-US" sz="1550" dirty="0" smtClean="0"/>
            </a:br>
            <a:r>
              <a:rPr lang="en-US" sz="1550" dirty="0" smtClean="0"/>
              <a:t>PRINTOUT </a:t>
            </a:r>
            <a:r>
              <a:rPr lang="en-US" sz="1550" dirty="0"/>
              <a:t>2 Make sure that you have entered clearly your Centre number, candidate number and name on your spreadsheet showing the values</a:t>
            </a:r>
            <a:r>
              <a:rPr lang="en-US" sz="1550" dirty="0" smtClean="0"/>
              <a:t>.</a:t>
            </a:r>
            <a:endParaRPr lang="en-US" sz="1550" dirty="0"/>
          </a:p>
          <a:p>
            <a:pPr marL="342900" indent="-342900">
              <a:buFont typeface="+mj-lt"/>
              <a:buAutoNum type="arabicPeriod" startAt="18"/>
              <a:tabLst>
                <a:tab pos="5595938" algn="r"/>
              </a:tabLst>
            </a:pPr>
            <a:r>
              <a:rPr lang="en-US" sz="1550" dirty="0" smtClean="0"/>
              <a:t>Update </a:t>
            </a:r>
            <a:r>
              <a:rPr lang="en-US" sz="1550" dirty="0"/>
              <a:t>the spreadsheet with the following data for December: o The income was $45 000 o The expenditure was $42 000 </a:t>
            </a:r>
            <a:r>
              <a:rPr lang="en-US" sz="1550" dirty="0" smtClean="0"/>
              <a:t>	[</a:t>
            </a:r>
            <a:r>
              <a:rPr lang="en-US" sz="1550" dirty="0"/>
              <a:t>2</a:t>
            </a:r>
            <a:r>
              <a:rPr lang="en-US" sz="1550" dirty="0" smtClean="0"/>
              <a:t>]</a:t>
            </a:r>
            <a:endParaRPr lang="en-US" sz="1550" dirty="0" smtClean="0">
              <a:latin typeface="Arial" panose="020B0604020202020204" pitchFamily="34" charset="0"/>
              <a:cs typeface="Arial" panose="020B0604020202020204" pitchFamily="34" charset="0"/>
            </a:endParaRPr>
          </a:p>
        </p:txBody>
      </p:sp>
      <p:cxnSp>
        <p:nvCxnSpPr>
          <p:cNvPr id="11" name="Straight Arrow Connector 10"/>
          <p:cNvCxnSpPr/>
          <p:nvPr/>
        </p:nvCxnSpPr>
        <p:spPr>
          <a:xfrm flipV="1">
            <a:off x="5848621" y="1427693"/>
            <a:ext cx="704579" cy="5008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148301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04800" y="1143000"/>
            <a:ext cx="5791200" cy="1762021"/>
          </a:xfrm>
          <a:prstGeom prst="rect">
            <a:avLst/>
          </a:prstGeom>
        </p:spPr>
        <p:txBody>
          <a:bodyPr wrap="square">
            <a:spAutoFit/>
          </a:bodyPr>
          <a:lstStyle/>
          <a:p>
            <a:pPr marL="342900" indent="-342900">
              <a:buFont typeface="+mj-lt"/>
              <a:buAutoNum type="arabicPeriod" startAt="20"/>
              <a:tabLst>
                <a:tab pos="5595938" algn="r"/>
              </a:tabLst>
            </a:pPr>
            <a:r>
              <a:rPr lang="en-US" sz="1550" dirty="0" smtClean="0"/>
              <a:t>Print </a:t>
            </a:r>
            <a:r>
              <a:rPr lang="en-US" sz="1550" dirty="0"/>
              <a:t>the spreadsheet showing the values. Make sure: o the printout fits on a single page o the contents of all cells are fully visible. </a:t>
            </a:r>
            <a:r>
              <a:rPr lang="en-US" sz="1550" dirty="0" smtClean="0"/>
              <a:t>	[</a:t>
            </a:r>
            <a:r>
              <a:rPr lang="en-US" sz="1550" dirty="0"/>
              <a:t>1]  </a:t>
            </a:r>
            <a:r>
              <a:rPr lang="en-US" sz="1550" dirty="0" smtClean="0"/>
              <a:t/>
            </a:r>
            <a:br>
              <a:rPr lang="en-US" sz="1550" dirty="0" smtClean="0"/>
            </a:br>
            <a:r>
              <a:rPr lang="en-US" sz="1550" dirty="0" smtClean="0"/>
              <a:t>PRINTOUT </a:t>
            </a:r>
            <a:r>
              <a:rPr lang="en-US" sz="1550" dirty="0"/>
              <a:t>3 Make sure that you have entered clearly your Centre number, candidate number and name on your spreadsheet showing the values.  </a:t>
            </a:r>
          </a:p>
          <a:p>
            <a:pPr>
              <a:tabLst>
                <a:tab pos="5595938" algn="r"/>
              </a:tabLst>
            </a:pPr>
            <a:r>
              <a:rPr lang="en-US" sz="1550" dirty="0" smtClean="0"/>
              <a:t>	[</a:t>
            </a:r>
            <a:r>
              <a:rPr lang="en-US" sz="1550" dirty="0"/>
              <a:t>Total: 37] </a:t>
            </a:r>
            <a:endParaRPr lang="en-US" sz="1550" dirty="0" smtClean="0">
              <a:latin typeface="Arial" panose="020B0604020202020204" pitchFamily="34" charset="0"/>
              <a:cs typeface="Arial" panose="020B0604020202020204" pitchFamily="34" charset="0"/>
            </a:endParaRPr>
          </a:p>
        </p:txBody>
      </p:sp>
      <p:cxnSp>
        <p:nvCxnSpPr>
          <p:cNvPr id="11" name="Straight Arrow Connector 10"/>
          <p:cNvCxnSpPr/>
          <p:nvPr/>
        </p:nvCxnSpPr>
        <p:spPr>
          <a:xfrm flipV="1">
            <a:off x="5848621" y="1427693"/>
            <a:ext cx="704579" cy="5008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11558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b="1" dirty="0" smtClean="0"/>
              <a:t>Excel 2016 – </a:t>
            </a:r>
            <a:r>
              <a:rPr lang="en-GB" sz="3600" dirty="0" smtClean="0"/>
              <a:t>Paper 3 - </a:t>
            </a:r>
            <a:r>
              <a:rPr lang="en-GB" sz="3600" b="1" dirty="0" smtClean="0"/>
              <a:t>Exam Practice</a:t>
            </a:r>
          </a:p>
        </p:txBody>
      </p:sp>
      <p:sp>
        <p:nvSpPr>
          <p:cNvPr id="2" name="Rectangle 1"/>
          <p:cNvSpPr/>
          <p:nvPr/>
        </p:nvSpPr>
        <p:spPr>
          <a:xfrm>
            <a:off x="323528" y="1124744"/>
            <a:ext cx="5620072" cy="5324535"/>
          </a:xfrm>
          <a:prstGeom prst="rect">
            <a:avLst/>
          </a:prstGeom>
        </p:spPr>
        <p:txBody>
          <a:bodyPr wrap="square">
            <a:spAutoFit/>
          </a:bodyPr>
          <a:lstStyle/>
          <a:p>
            <a:pPr marL="346075" indent="-346075">
              <a:buClr>
                <a:srgbClr val="00B050"/>
              </a:buClr>
              <a:buFont typeface="Wingdings 3" pitchFamily="18" charset="2"/>
              <a:buChar char=""/>
            </a:pPr>
            <a:r>
              <a:rPr lang="en-US" sz="2000" dirty="0" smtClean="0"/>
              <a:t>Create a new word processed document.</a:t>
            </a:r>
          </a:p>
          <a:p>
            <a:pPr marL="346075" indent="-346075">
              <a:buClr>
                <a:srgbClr val="00B050"/>
              </a:buClr>
              <a:buFont typeface="Wingdings 3" pitchFamily="18" charset="2"/>
              <a:buChar char=""/>
            </a:pPr>
            <a:r>
              <a:rPr lang="en-US" sz="2000" dirty="0" smtClean="0"/>
              <a:t>Make sure your name, Centre number and candidate number will appear on every page of your Evidence Document by placing these details in the header of the document.</a:t>
            </a:r>
          </a:p>
          <a:p>
            <a:pPr marL="346075" indent="-346075">
              <a:buClr>
                <a:srgbClr val="00B050"/>
              </a:buClr>
              <a:buFont typeface="Wingdings 3" pitchFamily="18" charset="2"/>
              <a:buChar char=""/>
            </a:pPr>
            <a:r>
              <a:rPr lang="en-US" sz="2000" dirty="0" smtClean="0">
                <a:solidFill>
                  <a:srgbClr val="FF0000"/>
                </a:solidFill>
              </a:rPr>
              <a:t>Double Click in the area at the top of the Document and type in your Name, the press </a:t>
            </a:r>
            <a:r>
              <a:rPr lang="en-US" sz="2000" b="1" dirty="0" smtClean="0">
                <a:solidFill>
                  <a:srgbClr val="FF0000"/>
                </a:solidFill>
              </a:rPr>
              <a:t>Tab, </a:t>
            </a:r>
            <a:r>
              <a:rPr lang="en-US" sz="2000" dirty="0" smtClean="0">
                <a:solidFill>
                  <a:srgbClr val="FF0000"/>
                </a:solidFill>
              </a:rPr>
              <a:t>then type in your Centre Number, then press </a:t>
            </a:r>
            <a:r>
              <a:rPr lang="en-US" sz="2000" b="1" dirty="0" smtClean="0">
                <a:solidFill>
                  <a:srgbClr val="FF0000"/>
                </a:solidFill>
              </a:rPr>
              <a:t>Tab</a:t>
            </a:r>
            <a:r>
              <a:rPr lang="en-US" sz="2000" dirty="0" smtClean="0">
                <a:solidFill>
                  <a:srgbClr val="FF0000"/>
                </a:solidFill>
              </a:rPr>
              <a:t>, then type in your Candidate Number. Then </a:t>
            </a:r>
            <a:r>
              <a:rPr lang="en-US" sz="2000" b="1" dirty="0" smtClean="0">
                <a:solidFill>
                  <a:srgbClr val="FF0000"/>
                </a:solidFill>
              </a:rPr>
              <a:t>Close Header and Footer</a:t>
            </a:r>
            <a:endParaRPr lang="en-US" sz="2000" dirty="0" smtClean="0">
              <a:solidFill>
                <a:srgbClr val="FF0000"/>
              </a:solidFill>
            </a:endParaRPr>
          </a:p>
          <a:p>
            <a:pPr marL="346075" indent="-346075">
              <a:buClr>
                <a:srgbClr val="00B050"/>
              </a:buClr>
              <a:buFont typeface="Wingdings 3" pitchFamily="18" charset="2"/>
              <a:buChar char=""/>
            </a:pPr>
            <a:r>
              <a:rPr lang="en-US" sz="2000" dirty="0" smtClean="0"/>
              <a:t>Save this Evidence Document in your work area as P3EVIDENCE followed by your candidate number. For example, </a:t>
            </a:r>
            <a:r>
              <a:rPr lang="en-US" sz="2000" b="1" dirty="0" smtClean="0"/>
              <a:t>P3EVIDENCE9999</a:t>
            </a:r>
            <a:r>
              <a:rPr lang="en-US" sz="2000" dirty="0" smtClean="0"/>
              <a:t>.</a:t>
            </a:r>
          </a:p>
          <a:p>
            <a:pPr marL="346075" indent="-346075">
              <a:buClr>
                <a:srgbClr val="00B050"/>
              </a:buClr>
              <a:buFont typeface="Wingdings 3" pitchFamily="18" charset="2"/>
              <a:buChar char=""/>
            </a:pPr>
            <a:r>
              <a:rPr lang="en-US" sz="2000" dirty="0" smtClean="0"/>
              <a:t>You will need your Evidence Document during the examination to place your screenshots in when required.</a:t>
            </a:r>
            <a:endParaRPr lang="en-GB" sz="2000" dirty="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3"/>
          <a:srcRect r="58750" b="59000"/>
          <a:stretch>
            <a:fillRect/>
          </a:stretch>
        </p:blipFill>
        <p:spPr bwMode="auto">
          <a:xfrm>
            <a:off x="6096000" y="1219200"/>
            <a:ext cx="2698595" cy="1676400"/>
          </a:xfrm>
          <a:prstGeom prst="rect">
            <a:avLst/>
          </a:prstGeom>
          <a:ln>
            <a:noFill/>
          </a:ln>
          <a:effectLst>
            <a:outerShdw blurRad="292100" dist="139700" dir="2700000" algn="tl" rotWithShape="0">
              <a:srgbClr val="333333">
                <a:alpha val="65000"/>
              </a:srgbClr>
            </a:outerShdw>
          </a:effectLst>
        </p:spPr>
      </p:pic>
      <p:cxnSp>
        <p:nvCxnSpPr>
          <p:cNvPr id="6" name="Straight Arrow Connector 5"/>
          <p:cNvCxnSpPr/>
          <p:nvPr/>
        </p:nvCxnSpPr>
        <p:spPr>
          <a:xfrm flipV="1">
            <a:off x="5562600" y="2286000"/>
            <a:ext cx="2133600" cy="609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4"/>
          <a:srcRect l="20625" t="21000" r="24375" b="59000"/>
          <a:stretch>
            <a:fillRect/>
          </a:stretch>
        </p:blipFill>
        <p:spPr bwMode="auto">
          <a:xfrm>
            <a:off x="6080761" y="3124200"/>
            <a:ext cx="2682239" cy="609600"/>
          </a:xfrm>
          <a:prstGeom prst="rect">
            <a:avLst/>
          </a:prstGeom>
          <a:ln>
            <a:noFill/>
          </a:ln>
          <a:effectLst>
            <a:outerShdw blurRad="292100" dist="139700" dir="2700000" algn="tl" rotWithShape="0">
              <a:srgbClr val="333333">
                <a:alpha val="65000"/>
              </a:srgbClr>
            </a:outerShdw>
          </a:effectLst>
        </p:spPr>
      </p:pic>
      <p:cxnSp>
        <p:nvCxnSpPr>
          <p:cNvPr id="8" name="Straight Arrow Connector 7"/>
          <p:cNvCxnSpPr/>
          <p:nvPr/>
        </p:nvCxnSpPr>
        <p:spPr>
          <a:xfrm flipV="1">
            <a:off x="5257800" y="3429000"/>
            <a:ext cx="1066800" cy="3810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28" name="Picture 4"/>
          <p:cNvPicPr>
            <a:picLocks noChangeAspect="1" noChangeArrowheads="1"/>
          </p:cNvPicPr>
          <p:nvPr/>
        </p:nvPicPr>
        <p:blipFill>
          <a:blip r:embed="rId5"/>
          <a:srcRect l="66250" t="5000" r="9375" b="69000"/>
          <a:stretch>
            <a:fillRect/>
          </a:stretch>
        </p:blipFill>
        <p:spPr bwMode="auto">
          <a:xfrm>
            <a:off x="6096000" y="4013200"/>
            <a:ext cx="2667000" cy="1778000"/>
          </a:xfrm>
          <a:prstGeom prst="rect">
            <a:avLst/>
          </a:prstGeom>
          <a:ln>
            <a:noFill/>
          </a:ln>
          <a:effectLst>
            <a:outerShdw blurRad="292100" dist="139700" dir="2700000" algn="tl" rotWithShape="0">
              <a:srgbClr val="333333">
                <a:alpha val="65000"/>
              </a:srgbClr>
            </a:outerShdw>
          </a:effectLst>
        </p:spPr>
      </p:pic>
      <p:cxnSp>
        <p:nvCxnSpPr>
          <p:cNvPr id="11" name="Straight Arrow Connector 10"/>
          <p:cNvCxnSpPr/>
          <p:nvPr/>
        </p:nvCxnSpPr>
        <p:spPr>
          <a:xfrm>
            <a:off x="5562600" y="4114800"/>
            <a:ext cx="1447800" cy="228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23528" y="1124744"/>
            <a:ext cx="5620072" cy="5324535"/>
          </a:xfrm>
          <a:prstGeom prst="rect">
            <a:avLst/>
          </a:prstGeom>
        </p:spPr>
        <p:txBody>
          <a:bodyPr wrap="square">
            <a:spAutoFit/>
          </a:bodyPr>
          <a:lstStyle/>
          <a:p>
            <a:pPr marL="401638" indent="-401638">
              <a:buClr>
                <a:srgbClr val="00B050"/>
              </a:buClr>
              <a:buFont typeface="Wingdings 3" pitchFamily="18" charset="2"/>
              <a:buChar char=""/>
            </a:pPr>
            <a:r>
              <a:rPr lang="en-US" sz="2000" dirty="0" smtClean="0"/>
              <a:t>You are going to prepare a spreadsheet for </a:t>
            </a:r>
            <a:r>
              <a:rPr lang="en-US" sz="2000" dirty="0" err="1" smtClean="0"/>
              <a:t>Supa</a:t>
            </a:r>
            <a:r>
              <a:rPr lang="en-US" sz="2000" dirty="0" smtClean="0"/>
              <a:t>-Scuba. You will use the spreadsheet to create a chart and calculate the costs of diving trips. Display all currency values in dollars to 2 decimal places.</a:t>
            </a:r>
          </a:p>
          <a:p>
            <a:pPr marL="346075" indent="-346075">
              <a:buClr>
                <a:srgbClr val="00B050"/>
              </a:buClr>
              <a:buFont typeface="+mj-lt"/>
              <a:buAutoNum type="arabicPeriod"/>
            </a:pPr>
            <a:r>
              <a:rPr lang="en-US" sz="2000" dirty="0" smtClean="0"/>
              <a:t>Using a suitable software package, load the file P3SHEET.CSV</a:t>
            </a:r>
          </a:p>
          <a:p>
            <a:pPr marL="346075" indent="-346075">
              <a:buClr>
                <a:srgbClr val="00B050"/>
              </a:buClr>
            </a:pPr>
            <a:r>
              <a:rPr lang="en-US" sz="2000" dirty="0" smtClean="0">
                <a:solidFill>
                  <a:srgbClr val="FF0000"/>
                </a:solidFill>
              </a:rPr>
              <a:t>	Go Into Excel and click on File and Open, the find the file inside the folder called 2016 Excel Topic Test, the file is called </a:t>
            </a:r>
            <a:r>
              <a:rPr lang="en-US" sz="2000" b="1" dirty="0" smtClean="0">
                <a:solidFill>
                  <a:srgbClr val="FF0000"/>
                </a:solidFill>
              </a:rPr>
              <a:t>P3SHEET.CSV. </a:t>
            </a:r>
            <a:r>
              <a:rPr lang="en-US" sz="2000" dirty="0" smtClean="0">
                <a:solidFill>
                  <a:srgbClr val="FF0000"/>
                </a:solidFill>
              </a:rPr>
              <a:t>You may need to change the Excel File drop down to all files to find it.</a:t>
            </a:r>
            <a:endParaRPr lang="en-US" sz="2000" b="1" dirty="0" smtClean="0">
              <a:solidFill>
                <a:srgbClr val="FF0000"/>
              </a:solidFill>
            </a:endParaRPr>
          </a:p>
          <a:p>
            <a:pPr marL="623888" indent="-290513">
              <a:buClr>
                <a:srgbClr val="00B050"/>
              </a:buClr>
              <a:buFont typeface="Wingdings 3" pitchFamily="18" charset="2"/>
              <a:buChar char=""/>
            </a:pPr>
            <a:r>
              <a:rPr lang="en-US" sz="2000" dirty="0" smtClean="0"/>
              <a:t>Save this file with your Centre number and candidate number, e.g. ZZ999_9999</a:t>
            </a:r>
          </a:p>
          <a:p>
            <a:pPr marL="623888" indent="-290513">
              <a:buClr>
                <a:srgbClr val="00B050"/>
              </a:buClr>
              <a:buFont typeface="Wingdings 3" pitchFamily="18" charset="2"/>
              <a:buChar char=""/>
            </a:pPr>
            <a:r>
              <a:rPr lang="en-US" sz="2000" dirty="0" smtClean="0"/>
              <a:t>Insert a new row above row 1	        </a:t>
            </a:r>
            <a:r>
              <a:rPr lang="en-US" sz="2000" b="1" dirty="0" smtClean="0"/>
              <a:t>[1]</a:t>
            </a:r>
          </a:p>
          <a:p>
            <a:pPr marL="346075">
              <a:buClr>
                <a:srgbClr val="00B050"/>
              </a:buClr>
            </a:pPr>
            <a:r>
              <a:rPr lang="en-US" sz="2000" dirty="0" smtClean="0">
                <a:solidFill>
                  <a:srgbClr val="FF0000"/>
                </a:solidFill>
                <a:latin typeface="Arial" panose="020B0604020202020204" pitchFamily="34" charset="0"/>
                <a:cs typeface="Arial" panose="020B0604020202020204" pitchFamily="34" charset="0"/>
              </a:rPr>
              <a:t>Right click on the Number 1 and Select Insert</a:t>
            </a:r>
            <a:endParaRPr lang="en-GB" sz="2000" dirty="0">
              <a:solidFill>
                <a:srgbClr val="FF0000"/>
              </a:solidFill>
              <a:latin typeface="Arial" panose="020B0604020202020204" pitchFamily="34" charset="0"/>
              <a:cs typeface="Arial" panose="020B0604020202020204" pitchFamily="34" charset="0"/>
            </a:endParaRPr>
          </a:p>
        </p:txBody>
      </p:sp>
      <p:pic>
        <p:nvPicPr>
          <p:cNvPr id="1029" name="Picture 5"/>
          <p:cNvPicPr>
            <a:picLocks noChangeAspect="1" noChangeArrowheads="1"/>
          </p:cNvPicPr>
          <p:nvPr/>
        </p:nvPicPr>
        <p:blipFill>
          <a:blip r:embed="rId3"/>
          <a:srcRect r="83750" b="79000"/>
          <a:stretch>
            <a:fillRect/>
          </a:stretch>
        </p:blipFill>
        <p:spPr bwMode="auto">
          <a:xfrm>
            <a:off x="6121400" y="1143000"/>
            <a:ext cx="2641600" cy="2133600"/>
          </a:xfrm>
          <a:prstGeom prst="rect">
            <a:avLst/>
          </a:prstGeom>
          <a:ln>
            <a:noFill/>
          </a:ln>
          <a:effectLst>
            <a:outerShdw blurRad="292100" dist="139700" dir="2700000" algn="tl" rotWithShape="0">
              <a:srgbClr val="333333">
                <a:alpha val="65000"/>
              </a:srgbClr>
            </a:outerShdw>
          </a:effectLst>
        </p:spPr>
      </p:pic>
      <p:cxnSp>
        <p:nvCxnSpPr>
          <p:cNvPr id="11" name="Straight Arrow Connector 10"/>
          <p:cNvCxnSpPr/>
          <p:nvPr/>
        </p:nvCxnSpPr>
        <p:spPr>
          <a:xfrm rot="5400000" flipH="1" flipV="1">
            <a:off x="5143500" y="2095500"/>
            <a:ext cx="1600200" cy="609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5638800" y="2743200"/>
            <a:ext cx="685800" cy="457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30" name="Picture 6"/>
          <p:cNvPicPr>
            <a:picLocks noChangeAspect="1" noChangeArrowheads="1"/>
          </p:cNvPicPr>
          <p:nvPr/>
        </p:nvPicPr>
        <p:blipFill>
          <a:blip r:embed="rId4"/>
          <a:srcRect r="47572" b="39644"/>
          <a:stretch>
            <a:fillRect/>
          </a:stretch>
        </p:blipFill>
        <p:spPr bwMode="auto">
          <a:xfrm>
            <a:off x="6096000" y="3386254"/>
            <a:ext cx="2707037" cy="1947746"/>
          </a:xfrm>
          <a:prstGeom prst="rect">
            <a:avLst/>
          </a:prstGeom>
          <a:ln>
            <a:noFill/>
          </a:ln>
          <a:effectLst>
            <a:outerShdw blurRad="292100" dist="139700" dir="2700000" algn="tl" rotWithShape="0">
              <a:srgbClr val="333333">
                <a:alpha val="65000"/>
              </a:srgbClr>
            </a:outerShdw>
          </a:effectLst>
        </p:spPr>
      </p:pic>
      <p:cxnSp>
        <p:nvCxnSpPr>
          <p:cNvPr id="19" name="Straight Arrow Connector 18"/>
          <p:cNvCxnSpPr/>
          <p:nvPr/>
        </p:nvCxnSpPr>
        <p:spPr>
          <a:xfrm flipV="1">
            <a:off x="5257800" y="3614854"/>
            <a:ext cx="1524000" cy="11894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334000" y="4724400"/>
            <a:ext cx="2438400" cy="33825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31" name="Picture 7"/>
          <p:cNvPicPr>
            <a:picLocks noChangeAspect="1" noChangeArrowheads="1"/>
          </p:cNvPicPr>
          <p:nvPr/>
        </p:nvPicPr>
        <p:blipFill>
          <a:blip r:embed="rId5"/>
          <a:srcRect t="22000" r="73750" b="60000"/>
          <a:stretch>
            <a:fillRect/>
          </a:stretch>
        </p:blipFill>
        <p:spPr bwMode="auto">
          <a:xfrm>
            <a:off x="6096000" y="5442857"/>
            <a:ext cx="2667000" cy="1110343"/>
          </a:xfrm>
          <a:prstGeom prst="rect">
            <a:avLst/>
          </a:prstGeom>
          <a:ln>
            <a:noFill/>
          </a:ln>
          <a:effectLst>
            <a:outerShdw blurRad="292100" dist="139700" dir="2700000" algn="tl" rotWithShape="0">
              <a:srgbClr val="333333">
                <a:alpha val="65000"/>
              </a:srgbClr>
            </a:outerShdw>
          </a:effectLst>
        </p:spPr>
      </p:pic>
      <p:cxnSp>
        <p:nvCxnSpPr>
          <p:cNvPr id="27" name="Straight Arrow Connector 26"/>
          <p:cNvCxnSpPr/>
          <p:nvPr/>
        </p:nvCxnSpPr>
        <p:spPr>
          <a:xfrm flipV="1">
            <a:off x="3886200" y="5638800"/>
            <a:ext cx="2209800" cy="457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943600" y="6248400"/>
            <a:ext cx="533400" cy="76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04800" y="1143000"/>
            <a:ext cx="5620072" cy="5509200"/>
          </a:xfrm>
          <a:prstGeom prst="rect">
            <a:avLst/>
          </a:prstGeom>
        </p:spPr>
        <p:txBody>
          <a:bodyPr wrap="square">
            <a:spAutoFit/>
          </a:bodyPr>
          <a:lstStyle/>
          <a:p>
            <a:pPr marL="457200" indent="-457200">
              <a:buFont typeface="+mj-lt"/>
              <a:buAutoNum type="arabicPeriod" startAt="2"/>
              <a:tabLst>
                <a:tab pos="5430838" algn="r"/>
              </a:tabLst>
            </a:pPr>
            <a:r>
              <a:rPr lang="en-US" sz="1600" dirty="0" smtClean="0"/>
              <a:t>In cell A1 enter the title </a:t>
            </a:r>
            <a:r>
              <a:rPr lang="en-US" sz="1600" dirty="0" err="1" smtClean="0"/>
              <a:t>Supa</a:t>
            </a:r>
            <a:r>
              <a:rPr lang="en-US" sz="1600" dirty="0" smtClean="0"/>
              <a:t>-Scuba Trips 2012–13 	[2]</a:t>
            </a:r>
          </a:p>
          <a:p>
            <a:pPr marL="457200" indent="-457200">
              <a:tabLst>
                <a:tab pos="5430838" algn="r"/>
              </a:tabLst>
            </a:pPr>
            <a:r>
              <a:rPr lang="en-US" sz="1600" dirty="0" smtClean="0">
                <a:solidFill>
                  <a:srgbClr val="FF0000"/>
                </a:solidFill>
              </a:rPr>
              <a:t>	Click in Cell A1 and write the text as it is.</a:t>
            </a:r>
          </a:p>
          <a:p>
            <a:pPr marL="457200" indent="-457200">
              <a:buFont typeface="+mj-lt"/>
              <a:buAutoNum type="arabicPeriod" startAt="3"/>
            </a:pPr>
            <a:r>
              <a:rPr lang="en-US" sz="1600" dirty="0" smtClean="0"/>
              <a:t>Merge cells:</a:t>
            </a:r>
          </a:p>
          <a:p>
            <a:pPr marL="692150" indent="-346075">
              <a:buFont typeface="Arial" pitchFamily="34" charset="0"/>
              <a:buChar char="•"/>
            </a:pPr>
            <a:r>
              <a:rPr lang="en-US" sz="1600" dirty="0" smtClean="0"/>
              <a:t>B2 to E2</a:t>
            </a:r>
          </a:p>
          <a:p>
            <a:pPr marL="692150" indent="-346075">
              <a:buFont typeface="Arial" pitchFamily="34" charset="0"/>
              <a:buChar char="•"/>
            </a:pPr>
            <a:r>
              <a:rPr lang="en-US" sz="1600" dirty="0" smtClean="0"/>
              <a:t>F2 to </a:t>
            </a:r>
            <a:r>
              <a:rPr lang="en-US" sz="1600" i="1" dirty="0" smtClean="0"/>
              <a:t>I2</a:t>
            </a:r>
          </a:p>
          <a:p>
            <a:pPr marL="692150" indent="-346075">
              <a:buFont typeface="Arial" pitchFamily="34" charset="0"/>
              <a:buChar char="•"/>
            </a:pPr>
            <a:r>
              <a:rPr lang="en-US" sz="1600" dirty="0" smtClean="0"/>
              <a:t>J2 to M2</a:t>
            </a:r>
          </a:p>
          <a:p>
            <a:pPr marL="692150" indent="-346075">
              <a:buFont typeface="Arial" pitchFamily="34" charset="0"/>
              <a:buChar char="•"/>
            </a:pPr>
            <a:r>
              <a:rPr lang="en-US" sz="1600" dirty="0" smtClean="0"/>
              <a:t>N2 to Q2</a:t>
            </a:r>
          </a:p>
          <a:p>
            <a:pPr marL="346075"/>
            <a:r>
              <a:rPr lang="en-US" sz="1600" dirty="0" smtClean="0">
                <a:solidFill>
                  <a:srgbClr val="FF0000"/>
                </a:solidFill>
              </a:rPr>
              <a:t>Highlight the cells </a:t>
            </a:r>
            <a:r>
              <a:rPr lang="en-US" sz="1600" b="1" dirty="0" smtClean="0">
                <a:solidFill>
                  <a:srgbClr val="FF0000"/>
                </a:solidFill>
              </a:rPr>
              <a:t>B2</a:t>
            </a:r>
            <a:r>
              <a:rPr lang="en-US" sz="1600" dirty="0" smtClean="0">
                <a:solidFill>
                  <a:srgbClr val="FF0000"/>
                </a:solidFill>
              </a:rPr>
              <a:t> to </a:t>
            </a:r>
            <a:r>
              <a:rPr lang="en-US" sz="1600" b="1" dirty="0" smtClean="0">
                <a:solidFill>
                  <a:srgbClr val="FF0000"/>
                </a:solidFill>
              </a:rPr>
              <a:t>E2</a:t>
            </a:r>
            <a:r>
              <a:rPr lang="en-US" sz="1600" dirty="0" smtClean="0">
                <a:solidFill>
                  <a:srgbClr val="FF0000"/>
                </a:solidFill>
              </a:rPr>
              <a:t>, then click on </a:t>
            </a:r>
            <a:r>
              <a:rPr lang="en-US" sz="1600" b="1" dirty="0" smtClean="0">
                <a:solidFill>
                  <a:srgbClr val="FF0000"/>
                </a:solidFill>
              </a:rPr>
              <a:t>Home</a:t>
            </a:r>
            <a:r>
              <a:rPr lang="en-US" sz="1600" dirty="0" smtClean="0">
                <a:solidFill>
                  <a:srgbClr val="FF0000"/>
                </a:solidFill>
              </a:rPr>
              <a:t> and </a:t>
            </a:r>
            <a:r>
              <a:rPr lang="en-US" sz="1600" b="1" dirty="0" smtClean="0">
                <a:solidFill>
                  <a:srgbClr val="FF0000"/>
                </a:solidFill>
              </a:rPr>
              <a:t>Merge &amp; Centre. </a:t>
            </a:r>
            <a:r>
              <a:rPr lang="en-US" sz="1600" dirty="0" smtClean="0">
                <a:solidFill>
                  <a:srgbClr val="FF0000"/>
                </a:solidFill>
              </a:rPr>
              <a:t>Then do the same for the others along that row.</a:t>
            </a:r>
            <a:endParaRPr lang="en-US" sz="1600" b="1" dirty="0" smtClean="0">
              <a:solidFill>
                <a:srgbClr val="FF0000"/>
              </a:solidFill>
            </a:endParaRPr>
          </a:p>
          <a:p>
            <a:pPr marL="692150" indent="-346075"/>
            <a:r>
              <a:rPr lang="en-US" sz="1600" dirty="0" smtClean="0"/>
              <a:t>Format these cells so that:</a:t>
            </a:r>
          </a:p>
          <a:p>
            <a:pPr marL="692150" indent="-346075">
              <a:buFont typeface="Arial" pitchFamily="34" charset="0"/>
              <a:buChar char="•"/>
            </a:pPr>
            <a:r>
              <a:rPr lang="en-US" sz="1600" dirty="0" smtClean="0"/>
              <a:t>text is centre aligned with a black, 18 point, sans-serif font</a:t>
            </a:r>
          </a:p>
          <a:p>
            <a:pPr marL="346075"/>
            <a:r>
              <a:rPr lang="en-US" sz="1600" dirty="0" smtClean="0">
                <a:solidFill>
                  <a:srgbClr val="FF0000"/>
                </a:solidFill>
              </a:rPr>
              <a:t>This is the easy part, change the colour of the row to Black Text using the A drop down, change the size to 18 and the font to something without curves (Arial, Calibri, nothing fancy)</a:t>
            </a:r>
          </a:p>
          <a:p>
            <a:pPr marL="692150" indent="-346075">
              <a:buFont typeface="Arial" pitchFamily="34" charset="0"/>
              <a:buChar char="•"/>
              <a:tabLst>
                <a:tab pos="5430838" algn="r"/>
              </a:tabLst>
            </a:pPr>
            <a:r>
              <a:rPr lang="en-US" sz="1600" dirty="0" smtClean="0"/>
              <a:t>each has a grey background colour and a thin black border. 	[5]</a:t>
            </a:r>
          </a:p>
          <a:p>
            <a:pPr marL="346075"/>
            <a:r>
              <a:rPr lang="en-US" sz="1600" dirty="0" smtClean="0">
                <a:solidFill>
                  <a:srgbClr val="FF0000"/>
                </a:solidFill>
                <a:latin typeface="Arial" panose="020B0604020202020204" pitchFamily="34" charset="0"/>
                <a:cs typeface="Arial" panose="020B0604020202020204" pitchFamily="34" charset="0"/>
              </a:rPr>
              <a:t>Using the same ribbon and with the cells highlighted, change the Fill Colour to Grey and use the Borders dropdown and select all Borders.</a:t>
            </a:r>
            <a:endParaRPr lang="en-GB" sz="1600" dirty="0">
              <a:solidFill>
                <a:srgbClr val="FF0000"/>
              </a:solidFill>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3"/>
          <a:srcRect t="13000" r="75625" b="68000"/>
          <a:stretch>
            <a:fillRect/>
          </a:stretch>
        </p:blipFill>
        <p:spPr bwMode="auto">
          <a:xfrm>
            <a:off x="5947611" y="1219200"/>
            <a:ext cx="2815389" cy="1371600"/>
          </a:xfrm>
          <a:prstGeom prst="rect">
            <a:avLst/>
          </a:prstGeom>
          <a:ln>
            <a:noFill/>
          </a:ln>
          <a:effectLst>
            <a:outerShdw blurRad="292100" dist="139700" dir="2700000" algn="tl" rotWithShape="0">
              <a:srgbClr val="333333">
                <a:alpha val="65000"/>
              </a:srgbClr>
            </a:outerShdw>
          </a:effectLst>
        </p:spPr>
      </p:pic>
      <p:cxnSp>
        <p:nvCxnSpPr>
          <p:cNvPr id="11" name="Straight Arrow Connector 10"/>
          <p:cNvCxnSpPr/>
          <p:nvPr/>
        </p:nvCxnSpPr>
        <p:spPr>
          <a:xfrm>
            <a:off x="4648200" y="1600200"/>
            <a:ext cx="1752600" cy="457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51" name="Picture 3"/>
          <p:cNvPicPr>
            <a:picLocks noChangeAspect="1" noChangeArrowheads="1"/>
          </p:cNvPicPr>
          <p:nvPr/>
        </p:nvPicPr>
        <p:blipFill>
          <a:blip r:embed="rId4"/>
          <a:srcRect t="5000" r="51875" b="61000"/>
          <a:stretch>
            <a:fillRect/>
          </a:stretch>
        </p:blipFill>
        <p:spPr bwMode="auto">
          <a:xfrm>
            <a:off x="5943600" y="2721481"/>
            <a:ext cx="2819400" cy="1244930"/>
          </a:xfrm>
          <a:prstGeom prst="rect">
            <a:avLst/>
          </a:prstGeom>
          <a:ln>
            <a:noFill/>
          </a:ln>
          <a:effectLst>
            <a:outerShdw blurRad="292100" dist="139700" dir="2700000" algn="tl" rotWithShape="0">
              <a:srgbClr val="333333">
                <a:alpha val="65000"/>
              </a:srgbClr>
            </a:outerShdw>
          </a:effectLst>
        </p:spPr>
      </p:pic>
      <p:cxnSp>
        <p:nvCxnSpPr>
          <p:cNvPr id="17" name="Straight Arrow Connector 16"/>
          <p:cNvCxnSpPr/>
          <p:nvPr/>
        </p:nvCxnSpPr>
        <p:spPr>
          <a:xfrm>
            <a:off x="5562600" y="3052011"/>
            <a:ext cx="990600" cy="533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5867400" y="3052011"/>
            <a:ext cx="2286000" cy="152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52" name="Picture 4"/>
          <p:cNvPicPr>
            <a:picLocks noChangeAspect="1" noChangeArrowheads="1"/>
          </p:cNvPicPr>
          <p:nvPr/>
        </p:nvPicPr>
        <p:blipFill>
          <a:blip r:embed="rId5"/>
          <a:srcRect l="10625" t="5000" r="65625" b="75000"/>
          <a:stretch>
            <a:fillRect/>
          </a:stretch>
        </p:blipFill>
        <p:spPr bwMode="auto">
          <a:xfrm>
            <a:off x="6019800" y="4118811"/>
            <a:ext cx="2743200" cy="1443789"/>
          </a:xfrm>
          <a:prstGeom prst="rect">
            <a:avLst/>
          </a:prstGeom>
          <a:ln>
            <a:noFill/>
          </a:ln>
          <a:effectLst>
            <a:outerShdw blurRad="292100" dist="139700" dir="2700000" algn="tl" rotWithShape="0">
              <a:srgbClr val="333333">
                <a:alpha val="65000"/>
              </a:srgbClr>
            </a:outerShdw>
          </a:effectLst>
        </p:spPr>
      </p:pic>
      <p:cxnSp>
        <p:nvCxnSpPr>
          <p:cNvPr id="23" name="Straight Arrow Connector 22"/>
          <p:cNvCxnSpPr/>
          <p:nvPr/>
        </p:nvCxnSpPr>
        <p:spPr>
          <a:xfrm>
            <a:off x="5791200" y="4495800"/>
            <a:ext cx="1828800" cy="152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5791200" y="4495800"/>
            <a:ext cx="2057400" cy="7620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6"/>
          <a:srcRect l="10625" t="10000" r="68125" b="74000"/>
          <a:stretch>
            <a:fillRect/>
          </a:stretch>
        </p:blipFill>
        <p:spPr bwMode="auto">
          <a:xfrm>
            <a:off x="6019800" y="5638800"/>
            <a:ext cx="2743200" cy="914400"/>
          </a:xfrm>
          <a:prstGeom prst="rect">
            <a:avLst/>
          </a:prstGeom>
          <a:ln>
            <a:noFill/>
          </a:ln>
          <a:effectLst>
            <a:outerShdw blurRad="292100" dist="139700" dir="2700000" algn="tl" rotWithShape="0">
              <a:srgbClr val="333333">
                <a:alpha val="65000"/>
              </a:srgbClr>
            </a:outerShdw>
          </a:effectLst>
        </p:spPr>
      </p:pic>
      <p:cxnSp>
        <p:nvCxnSpPr>
          <p:cNvPr id="40" name="Straight Arrow Connector 39"/>
          <p:cNvCxnSpPr/>
          <p:nvPr/>
        </p:nvCxnSpPr>
        <p:spPr>
          <a:xfrm flipV="1">
            <a:off x="5562600" y="5791200"/>
            <a:ext cx="1600200" cy="3048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5562600" y="5867400"/>
            <a:ext cx="1981200" cy="3048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04800" y="1143000"/>
            <a:ext cx="5620072" cy="5509200"/>
          </a:xfrm>
          <a:prstGeom prst="rect">
            <a:avLst/>
          </a:prstGeom>
        </p:spPr>
        <p:txBody>
          <a:bodyPr wrap="square">
            <a:spAutoFit/>
          </a:bodyPr>
          <a:lstStyle/>
          <a:p>
            <a:pPr marL="342900" indent="-342900">
              <a:buFont typeface="+mj-lt"/>
              <a:buAutoNum type="arabicPeriod" startAt="4"/>
              <a:tabLst>
                <a:tab pos="5430838" algn="r"/>
              </a:tabLst>
            </a:pPr>
            <a:r>
              <a:rPr lang="en-US" sz="1600" dirty="0" smtClean="0"/>
              <a:t>Format cells A2 and R2 so that they appear the same as those formatted in step 3. 	[2]</a:t>
            </a:r>
            <a:br>
              <a:rPr lang="en-US" sz="1600" dirty="0" smtClean="0"/>
            </a:br>
            <a:r>
              <a:rPr lang="en-US" sz="1600" dirty="0" smtClean="0">
                <a:solidFill>
                  <a:srgbClr val="FF0000"/>
                </a:solidFill>
              </a:rPr>
              <a:t>You could go through all the stages before or you could use </a:t>
            </a:r>
            <a:r>
              <a:rPr lang="en-US" sz="1600" b="1" dirty="0" smtClean="0">
                <a:solidFill>
                  <a:srgbClr val="FF0000"/>
                </a:solidFill>
              </a:rPr>
              <a:t>Format Painter. </a:t>
            </a:r>
            <a:r>
              <a:rPr lang="en-US" sz="1600" dirty="0" smtClean="0">
                <a:solidFill>
                  <a:srgbClr val="FF0000"/>
                </a:solidFill>
              </a:rPr>
              <a:t>Click in Cell </a:t>
            </a:r>
            <a:r>
              <a:rPr lang="en-US" sz="1600" b="1" dirty="0" smtClean="0">
                <a:solidFill>
                  <a:srgbClr val="FF0000"/>
                </a:solidFill>
              </a:rPr>
              <a:t>B2</a:t>
            </a:r>
            <a:r>
              <a:rPr lang="en-US" sz="1600" dirty="0" smtClean="0">
                <a:solidFill>
                  <a:srgbClr val="FF0000"/>
                </a:solidFill>
              </a:rPr>
              <a:t>, Click on </a:t>
            </a:r>
            <a:r>
              <a:rPr lang="en-US" sz="1600" b="1" dirty="0" smtClean="0">
                <a:solidFill>
                  <a:srgbClr val="FF0000"/>
                </a:solidFill>
              </a:rPr>
              <a:t>Home</a:t>
            </a:r>
            <a:r>
              <a:rPr lang="en-US" sz="1600" dirty="0" smtClean="0">
                <a:solidFill>
                  <a:srgbClr val="FF0000"/>
                </a:solidFill>
              </a:rPr>
              <a:t> and the Brush looking </a:t>
            </a:r>
            <a:r>
              <a:rPr lang="en-US" sz="1600" b="1" dirty="0" smtClean="0">
                <a:solidFill>
                  <a:srgbClr val="FF0000"/>
                </a:solidFill>
              </a:rPr>
              <a:t>Format Painter </a:t>
            </a:r>
            <a:r>
              <a:rPr lang="en-US" sz="1600" dirty="0" smtClean="0">
                <a:solidFill>
                  <a:srgbClr val="FF0000"/>
                </a:solidFill>
              </a:rPr>
              <a:t>Tool, then click in cell </a:t>
            </a:r>
            <a:r>
              <a:rPr lang="en-US" sz="1600" b="1" dirty="0" smtClean="0">
                <a:solidFill>
                  <a:srgbClr val="FF0000"/>
                </a:solidFill>
              </a:rPr>
              <a:t>A2</a:t>
            </a:r>
            <a:r>
              <a:rPr lang="en-US" sz="1600" dirty="0" smtClean="0">
                <a:solidFill>
                  <a:srgbClr val="FF0000"/>
                </a:solidFill>
              </a:rPr>
              <a:t>. Do the same again for cell </a:t>
            </a:r>
            <a:r>
              <a:rPr lang="en-US" sz="1600" b="1" dirty="0" smtClean="0">
                <a:solidFill>
                  <a:srgbClr val="FF0000"/>
                </a:solidFill>
              </a:rPr>
              <a:t>R2</a:t>
            </a:r>
            <a:r>
              <a:rPr lang="en-US" sz="1600" dirty="0" smtClean="0">
                <a:solidFill>
                  <a:srgbClr val="FF0000"/>
                </a:solidFill>
              </a:rPr>
              <a:t>.</a:t>
            </a:r>
          </a:p>
          <a:p>
            <a:pPr marL="342900" indent="-342900">
              <a:buFont typeface="+mj-lt"/>
              <a:buAutoNum type="arabicPeriod" startAt="4"/>
              <a:tabLst>
                <a:tab pos="5430838" algn="r"/>
              </a:tabLst>
            </a:pPr>
            <a:r>
              <a:rPr lang="en-US" sz="1600" dirty="0" smtClean="0"/>
              <a:t>In cell E4 use a function to calculate the number of trips in April, May and June.	[1]</a:t>
            </a:r>
            <a:br>
              <a:rPr lang="en-US" sz="1600" dirty="0" smtClean="0"/>
            </a:br>
            <a:r>
              <a:rPr lang="en-US" sz="1600" dirty="0" smtClean="0">
                <a:solidFill>
                  <a:srgbClr val="FF0000"/>
                </a:solidFill>
              </a:rPr>
              <a:t>Click inside </a:t>
            </a:r>
            <a:r>
              <a:rPr lang="en-US" sz="1600" b="1" dirty="0" smtClean="0">
                <a:solidFill>
                  <a:srgbClr val="FF0000"/>
                </a:solidFill>
              </a:rPr>
              <a:t>E4</a:t>
            </a:r>
            <a:r>
              <a:rPr lang="en-US" sz="1600" dirty="0" smtClean="0">
                <a:solidFill>
                  <a:srgbClr val="FF0000"/>
                </a:solidFill>
              </a:rPr>
              <a:t>. We need a formula that adds B4, C4 and D4. All formulas start with pressing = then click in B4 then type + then click in C4, them + and them D4. Then press enter. Alternatively use the formula =sum(B4:D4) which adds up all the numbers between those two cells.</a:t>
            </a:r>
          </a:p>
          <a:p>
            <a:pPr marL="342900" indent="-342900">
              <a:buFont typeface="+mj-lt"/>
              <a:buAutoNum type="arabicPeriod" startAt="4"/>
              <a:tabLst>
                <a:tab pos="5430838" algn="r"/>
              </a:tabLst>
            </a:pPr>
            <a:r>
              <a:rPr lang="en-US" sz="1600" dirty="0" smtClean="0"/>
              <a:t>In cell E5 use a function to calculate the total income from April, May and June. 	[1]</a:t>
            </a:r>
          </a:p>
          <a:p>
            <a:pPr marL="342900" indent="-342900">
              <a:buFont typeface="+mj-lt"/>
              <a:buAutoNum type="arabicPeriod" startAt="4"/>
              <a:tabLst>
                <a:tab pos="5430838" algn="r"/>
              </a:tabLst>
            </a:pPr>
            <a:r>
              <a:rPr lang="en-US" sz="1600" dirty="0" smtClean="0"/>
              <a:t>In cell E5 use a function to calculate the total income from April, May and June. 	[1]</a:t>
            </a:r>
            <a:endParaRPr lang="en-GB" sz="1600" dirty="0" smtClean="0">
              <a:solidFill>
                <a:srgbClr val="FF0000"/>
              </a:solidFill>
              <a:latin typeface="Arial" panose="020B0604020202020204" pitchFamily="34" charset="0"/>
              <a:cs typeface="Arial" panose="020B0604020202020204" pitchFamily="34" charset="0"/>
            </a:endParaRPr>
          </a:p>
          <a:p>
            <a:pPr marL="342900" indent="-342900">
              <a:tabLst>
                <a:tab pos="5430838" algn="r"/>
              </a:tabLst>
            </a:pPr>
            <a:r>
              <a:rPr lang="en-GB" sz="1600" dirty="0" smtClean="0">
                <a:solidFill>
                  <a:srgbClr val="FF0000"/>
                </a:solidFill>
                <a:latin typeface="Arial" panose="020B0604020202020204" pitchFamily="34" charset="0"/>
                <a:cs typeface="Arial" panose="020B0604020202020204" pitchFamily="34" charset="0"/>
              </a:rPr>
              <a:t>	For this the quick way is to replicate the formula you just made. On the </a:t>
            </a:r>
            <a:r>
              <a:rPr lang="en-GB" sz="1600" b="1" dirty="0" smtClean="0">
                <a:solidFill>
                  <a:srgbClr val="FF0000"/>
                </a:solidFill>
                <a:latin typeface="Arial" panose="020B0604020202020204" pitchFamily="34" charset="0"/>
                <a:cs typeface="Arial" panose="020B0604020202020204" pitchFamily="34" charset="0"/>
              </a:rPr>
              <a:t>bottom right </a:t>
            </a:r>
            <a:r>
              <a:rPr lang="en-GB" sz="1600" dirty="0" smtClean="0">
                <a:solidFill>
                  <a:srgbClr val="FF0000"/>
                </a:solidFill>
                <a:latin typeface="Arial" panose="020B0604020202020204" pitchFamily="34" charset="0"/>
                <a:cs typeface="Arial" panose="020B0604020202020204" pitchFamily="34" charset="0"/>
              </a:rPr>
              <a:t>of the formula there is a small </a:t>
            </a:r>
            <a:r>
              <a:rPr lang="en-GB" sz="1600" b="1" dirty="0" smtClean="0">
                <a:solidFill>
                  <a:srgbClr val="FF0000"/>
                </a:solidFill>
                <a:latin typeface="Arial" panose="020B0604020202020204" pitchFamily="34" charset="0"/>
                <a:cs typeface="Arial" panose="020B0604020202020204" pitchFamily="34" charset="0"/>
              </a:rPr>
              <a:t>black square</a:t>
            </a:r>
            <a:r>
              <a:rPr lang="en-GB" sz="1600" dirty="0" smtClean="0">
                <a:solidFill>
                  <a:srgbClr val="FF0000"/>
                </a:solidFill>
                <a:latin typeface="Arial" panose="020B0604020202020204" pitchFamily="34" charset="0"/>
                <a:cs typeface="Arial" panose="020B0604020202020204" pitchFamily="34" charset="0"/>
              </a:rPr>
              <a:t>, grab it with the mouse and drag it down two cells.</a:t>
            </a:r>
            <a:endParaRPr lang="en-GB" sz="1600" dirty="0">
              <a:solidFill>
                <a:srgbClr val="FF0000"/>
              </a:solidFill>
              <a:latin typeface="Arial" panose="020B0604020202020204" pitchFamily="34" charset="0"/>
              <a:cs typeface="Arial" panose="020B0604020202020204" pitchFamily="34" charset="0"/>
            </a:endParaRPr>
          </a:p>
        </p:txBody>
      </p:sp>
      <p:pic>
        <p:nvPicPr>
          <p:cNvPr id="3" name="Picture 2"/>
          <p:cNvPicPr>
            <a:picLocks noChangeAspect="1" noChangeArrowheads="1"/>
          </p:cNvPicPr>
          <p:nvPr/>
        </p:nvPicPr>
        <p:blipFill>
          <a:blip r:embed="rId3"/>
          <a:srcRect t="7000" r="73125" b="66000"/>
          <a:stretch>
            <a:fillRect/>
          </a:stretch>
        </p:blipFill>
        <p:spPr bwMode="auto">
          <a:xfrm>
            <a:off x="6019800" y="1143000"/>
            <a:ext cx="2743200" cy="1722474"/>
          </a:xfrm>
          <a:prstGeom prst="rect">
            <a:avLst/>
          </a:prstGeom>
          <a:ln>
            <a:noFill/>
          </a:ln>
          <a:effectLst>
            <a:outerShdw blurRad="292100" dist="139700" dir="2700000" algn="tl" rotWithShape="0">
              <a:srgbClr val="333333">
                <a:alpha val="65000"/>
              </a:srgbClr>
            </a:outerShdw>
          </a:effectLst>
        </p:spPr>
      </p:pic>
      <p:cxnSp>
        <p:nvCxnSpPr>
          <p:cNvPr id="11" name="Straight Arrow Connector 10"/>
          <p:cNvCxnSpPr/>
          <p:nvPr/>
        </p:nvCxnSpPr>
        <p:spPr>
          <a:xfrm flipV="1">
            <a:off x="5562600" y="1676400"/>
            <a:ext cx="762000" cy="533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4"/>
          <a:srcRect l="8125" t="29000" r="60625" b="54000"/>
          <a:stretch>
            <a:fillRect/>
          </a:stretch>
        </p:blipFill>
        <p:spPr bwMode="auto">
          <a:xfrm>
            <a:off x="6019800" y="3048000"/>
            <a:ext cx="2743200" cy="932688"/>
          </a:xfrm>
          <a:prstGeom prst="rect">
            <a:avLst/>
          </a:prstGeom>
          <a:ln>
            <a:noFill/>
          </a:ln>
          <a:effectLst>
            <a:outerShdw blurRad="292100" dist="139700" dir="2700000" algn="tl" rotWithShape="0">
              <a:srgbClr val="333333">
                <a:alpha val="65000"/>
              </a:srgbClr>
            </a:outerShdw>
          </a:effectLst>
        </p:spPr>
      </p:pic>
      <p:cxnSp>
        <p:nvCxnSpPr>
          <p:cNvPr id="20" name="Straight Arrow Connector 19"/>
          <p:cNvCxnSpPr/>
          <p:nvPr/>
        </p:nvCxnSpPr>
        <p:spPr>
          <a:xfrm>
            <a:off x="5638800" y="3505200"/>
            <a:ext cx="609600" cy="158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076" name="Picture 4"/>
          <p:cNvPicPr>
            <a:picLocks noChangeAspect="1" noChangeArrowheads="1"/>
          </p:cNvPicPr>
          <p:nvPr/>
        </p:nvPicPr>
        <p:blipFill>
          <a:blip r:embed="rId5"/>
          <a:srcRect l="30469" t="33333" r="52344" b="56250"/>
          <a:stretch>
            <a:fillRect/>
          </a:stretch>
        </p:blipFill>
        <p:spPr bwMode="auto">
          <a:xfrm>
            <a:off x="6096000" y="4114800"/>
            <a:ext cx="2667000" cy="1212273"/>
          </a:xfrm>
          <a:prstGeom prst="rect">
            <a:avLst/>
          </a:prstGeom>
          <a:ln>
            <a:noFill/>
          </a:ln>
          <a:effectLst>
            <a:outerShdw blurRad="292100" dist="139700" dir="2700000" algn="tl" rotWithShape="0">
              <a:srgbClr val="333333">
                <a:alpha val="65000"/>
              </a:srgbClr>
            </a:outerShdw>
          </a:effectLst>
        </p:spPr>
      </p:pic>
      <p:pic>
        <p:nvPicPr>
          <p:cNvPr id="3077" name="Picture 5"/>
          <p:cNvPicPr>
            <a:picLocks noChangeAspect="1" noChangeArrowheads="1"/>
          </p:cNvPicPr>
          <p:nvPr/>
        </p:nvPicPr>
        <p:blipFill>
          <a:blip r:embed="rId6"/>
          <a:srcRect l="35156" t="32292" r="55469" b="52083"/>
          <a:stretch>
            <a:fillRect/>
          </a:stretch>
        </p:blipFill>
        <p:spPr bwMode="auto">
          <a:xfrm>
            <a:off x="6248400" y="5410200"/>
            <a:ext cx="914400" cy="1143000"/>
          </a:xfrm>
          <a:prstGeom prst="rect">
            <a:avLst/>
          </a:prstGeom>
          <a:ln>
            <a:noFill/>
          </a:ln>
          <a:effectLst>
            <a:outerShdw blurRad="292100" dist="139700" dir="2700000" algn="tl" rotWithShape="0">
              <a:srgbClr val="333333">
                <a:alpha val="65000"/>
              </a:srgbClr>
            </a:outerShdw>
          </a:effectLst>
        </p:spPr>
      </p:pic>
      <p:pic>
        <p:nvPicPr>
          <p:cNvPr id="3080" name="Picture 8"/>
          <p:cNvPicPr>
            <a:picLocks noChangeAspect="1" noChangeArrowheads="1"/>
          </p:cNvPicPr>
          <p:nvPr/>
        </p:nvPicPr>
        <p:blipFill>
          <a:blip r:embed="rId7"/>
          <a:srcRect l="35156" t="34375" r="55469" b="52083"/>
          <a:stretch>
            <a:fillRect/>
          </a:stretch>
        </p:blipFill>
        <p:spPr bwMode="auto">
          <a:xfrm>
            <a:off x="7467600" y="5486400"/>
            <a:ext cx="914400" cy="990600"/>
          </a:xfrm>
          <a:prstGeom prst="rect">
            <a:avLst/>
          </a:prstGeom>
          <a:ln>
            <a:noFill/>
          </a:ln>
          <a:effectLst>
            <a:outerShdw blurRad="292100" dist="139700" dir="2700000" algn="tl" rotWithShape="0">
              <a:srgbClr val="333333">
                <a:alpha val="65000"/>
              </a:srgbClr>
            </a:outerShdw>
          </a:effectLst>
        </p:spPr>
      </p:pic>
      <p:cxnSp>
        <p:nvCxnSpPr>
          <p:cNvPr id="24" name="Straight Arrow Connector 23"/>
          <p:cNvCxnSpPr/>
          <p:nvPr/>
        </p:nvCxnSpPr>
        <p:spPr>
          <a:xfrm flipV="1">
            <a:off x="5638800" y="3657600"/>
            <a:ext cx="2362200" cy="609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5715000" y="6019800"/>
            <a:ext cx="1371600" cy="228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5715000" y="6248400"/>
            <a:ext cx="2590800" cy="152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04800" y="1143000"/>
            <a:ext cx="5791200" cy="3970318"/>
          </a:xfrm>
          <a:prstGeom prst="rect">
            <a:avLst/>
          </a:prstGeom>
        </p:spPr>
        <p:txBody>
          <a:bodyPr wrap="square">
            <a:spAutoFit/>
          </a:bodyPr>
          <a:lstStyle/>
          <a:p>
            <a:pPr marL="342900" indent="-342900">
              <a:buFont typeface="+mj-lt"/>
              <a:buAutoNum type="arabicPeriod" startAt="8"/>
              <a:tabLst>
                <a:tab pos="5603875" algn="r"/>
              </a:tabLst>
            </a:pPr>
            <a:r>
              <a:rPr lang="en-US" dirty="0" smtClean="0"/>
              <a:t>Replicate the formulae entered in steps 5, 6 and 7 to calculate and display the data for quarters 2, 3 and 4.	[1]</a:t>
            </a:r>
          </a:p>
          <a:p>
            <a:pPr marL="342900" indent="-342900">
              <a:tabLst>
                <a:tab pos="5603875" algn="r"/>
              </a:tabLst>
            </a:pPr>
            <a:r>
              <a:rPr lang="en-US" dirty="0" smtClean="0">
                <a:solidFill>
                  <a:srgbClr val="FF0000"/>
                </a:solidFill>
              </a:rPr>
              <a:t>	For this you can redo all the formulas but the quick way is to simply </a:t>
            </a:r>
            <a:r>
              <a:rPr lang="en-US" b="1" dirty="0" smtClean="0">
                <a:solidFill>
                  <a:srgbClr val="FF0000"/>
                </a:solidFill>
              </a:rPr>
              <a:t>copy</a:t>
            </a:r>
            <a:r>
              <a:rPr lang="en-US" dirty="0" smtClean="0">
                <a:solidFill>
                  <a:srgbClr val="FF0000"/>
                </a:solidFill>
              </a:rPr>
              <a:t> the formulas in cells E4, E5 and E6 and </a:t>
            </a:r>
            <a:r>
              <a:rPr lang="en-US" b="1" dirty="0" smtClean="0">
                <a:solidFill>
                  <a:srgbClr val="FF0000"/>
                </a:solidFill>
              </a:rPr>
              <a:t>Paste</a:t>
            </a:r>
            <a:r>
              <a:rPr lang="en-US" dirty="0" smtClean="0">
                <a:solidFill>
                  <a:srgbClr val="FF0000"/>
                </a:solidFill>
              </a:rPr>
              <a:t> them into I4, I5 and I6</a:t>
            </a:r>
          </a:p>
          <a:p>
            <a:pPr marL="342900" indent="-342900">
              <a:tabLst>
                <a:tab pos="5603875" algn="r"/>
              </a:tabLst>
            </a:pPr>
            <a:r>
              <a:rPr lang="en-US" dirty="0" smtClean="0">
                <a:solidFill>
                  <a:srgbClr val="FF0000"/>
                </a:solidFill>
              </a:rPr>
              <a:t>	Then </a:t>
            </a:r>
            <a:r>
              <a:rPr lang="en-US" b="1" dirty="0" smtClean="0">
                <a:solidFill>
                  <a:srgbClr val="FF0000"/>
                </a:solidFill>
              </a:rPr>
              <a:t>copy</a:t>
            </a:r>
            <a:r>
              <a:rPr lang="en-US" dirty="0" smtClean="0">
                <a:solidFill>
                  <a:srgbClr val="FF0000"/>
                </a:solidFill>
              </a:rPr>
              <a:t> and </a:t>
            </a:r>
            <a:r>
              <a:rPr lang="en-US" b="1" dirty="0" smtClean="0">
                <a:solidFill>
                  <a:srgbClr val="FF0000"/>
                </a:solidFill>
              </a:rPr>
              <a:t>paste</a:t>
            </a:r>
            <a:r>
              <a:rPr lang="en-US" dirty="0" smtClean="0">
                <a:solidFill>
                  <a:srgbClr val="FF0000"/>
                </a:solidFill>
              </a:rPr>
              <a:t> them into M4, M5 and M6 and then Q4, Q5 and Q6</a:t>
            </a:r>
          </a:p>
          <a:p>
            <a:pPr marL="342900" indent="-342900">
              <a:buFont typeface="+mj-lt"/>
              <a:buAutoNum type="arabicPeriod" startAt="9"/>
              <a:tabLst>
                <a:tab pos="5603875" algn="r"/>
              </a:tabLst>
            </a:pPr>
            <a:r>
              <a:rPr lang="en-US" dirty="0" smtClean="0"/>
              <a:t>Calculate the profit for each month and each quarter. [Profit = Income – Expenditure]	[2]</a:t>
            </a:r>
            <a:br>
              <a:rPr lang="en-US" dirty="0" smtClean="0"/>
            </a:br>
            <a:r>
              <a:rPr lang="en-US" dirty="0" smtClean="0">
                <a:solidFill>
                  <a:srgbClr val="FF0000"/>
                </a:solidFill>
              </a:rPr>
              <a:t>This is an easy formula. In Cell </a:t>
            </a:r>
            <a:r>
              <a:rPr lang="en-US" b="1" dirty="0" smtClean="0">
                <a:solidFill>
                  <a:srgbClr val="FF0000"/>
                </a:solidFill>
              </a:rPr>
              <a:t>B7 </a:t>
            </a:r>
            <a:r>
              <a:rPr lang="en-US" dirty="0" smtClean="0">
                <a:solidFill>
                  <a:srgbClr val="FF0000"/>
                </a:solidFill>
              </a:rPr>
              <a:t>create a formula that takes B6 away from B5. It should be =B5-B6 (Income-Expenditure). Then like Task 7, grab the black square in the corner and drag it along to </a:t>
            </a:r>
            <a:r>
              <a:rPr lang="en-US" b="1" dirty="0" smtClean="0">
                <a:solidFill>
                  <a:srgbClr val="FF0000"/>
                </a:solidFill>
              </a:rPr>
              <a:t>Q7</a:t>
            </a:r>
            <a:endParaRPr lang="en-US" dirty="0" smtClean="0">
              <a:solidFill>
                <a:srgbClr val="FF0000"/>
              </a:solidFill>
            </a:endParaRPr>
          </a:p>
        </p:txBody>
      </p:sp>
      <p:pic>
        <p:nvPicPr>
          <p:cNvPr id="4098" name="Picture 2"/>
          <p:cNvPicPr>
            <a:picLocks noChangeAspect="1" noChangeArrowheads="1"/>
          </p:cNvPicPr>
          <p:nvPr/>
        </p:nvPicPr>
        <p:blipFill>
          <a:blip r:embed="rId3"/>
          <a:srcRect l="35156" t="33334" r="31250" b="45833"/>
          <a:stretch>
            <a:fillRect/>
          </a:stretch>
        </p:blipFill>
        <p:spPr bwMode="auto">
          <a:xfrm>
            <a:off x="6172200" y="1143000"/>
            <a:ext cx="2621280" cy="1219200"/>
          </a:xfrm>
          <a:prstGeom prst="rect">
            <a:avLst/>
          </a:prstGeom>
          <a:ln>
            <a:noFill/>
          </a:ln>
          <a:effectLst>
            <a:outerShdw blurRad="292100" dist="139700" dir="2700000" algn="tl" rotWithShape="0">
              <a:srgbClr val="333333">
                <a:alpha val="65000"/>
              </a:srgbClr>
            </a:outerShdw>
          </a:effectLst>
        </p:spPr>
      </p:pic>
      <p:pic>
        <p:nvPicPr>
          <p:cNvPr id="4099" name="Picture 3"/>
          <p:cNvPicPr>
            <a:picLocks noChangeAspect="1" noChangeArrowheads="1"/>
          </p:cNvPicPr>
          <p:nvPr/>
        </p:nvPicPr>
        <p:blipFill>
          <a:blip r:embed="rId4"/>
          <a:srcRect l="66406" t="31250" r="-781" b="50000"/>
          <a:stretch>
            <a:fillRect/>
          </a:stretch>
        </p:blipFill>
        <p:spPr bwMode="auto">
          <a:xfrm>
            <a:off x="6172200" y="2514600"/>
            <a:ext cx="2590800" cy="1059872"/>
          </a:xfrm>
          <a:prstGeom prst="rect">
            <a:avLst/>
          </a:prstGeom>
          <a:ln>
            <a:noFill/>
          </a:ln>
          <a:effectLst>
            <a:outerShdw blurRad="292100" dist="139700" dir="2700000" algn="tl" rotWithShape="0">
              <a:srgbClr val="333333">
                <a:alpha val="65000"/>
              </a:srgbClr>
            </a:outerShdw>
          </a:effectLst>
        </p:spPr>
      </p:pic>
      <p:cxnSp>
        <p:nvCxnSpPr>
          <p:cNvPr id="11" name="Straight Arrow Connector 10"/>
          <p:cNvCxnSpPr/>
          <p:nvPr/>
        </p:nvCxnSpPr>
        <p:spPr>
          <a:xfrm rot="5400000" flipH="1" flipV="1">
            <a:off x="5753100" y="1866900"/>
            <a:ext cx="762000" cy="533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5867400" y="2133600"/>
            <a:ext cx="1143000" cy="3810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867400" y="2514600"/>
            <a:ext cx="1143000" cy="838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a:blip r:embed="rId5"/>
          <a:srcRect t="32000" r="83750" b="51000"/>
          <a:stretch>
            <a:fillRect/>
          </a:stretch>
        </p:blipFill>
        <p:spPr bwMode="auto">
          <a:xfrm>
            <a:off x="6122894" y="3733800"/>
            <a:ext cx="2563906" cy="1676400"/>
          </a:xfrm>
          <a:prstGeom prst="rect">
            <a:avLst/>
          </a:prstGeom>
          <a:ln>
            <a:noFill/>
          </a:ln>
          <a:effectLst>
            <a:outerShdw blurRad="292100" dist="139700" dir="2700000" algn="tl" rotWithShape="0">
              <a:srgbClr val="333333">
                <a:alpha val="65000"/>
              </a:srgbClr>
            </a:outerShdw>
          </a:effectLst>
        </p:spPr>
      </p:pic>
      <p:cxnSp>
        <p:nvCxnSpPr>
          <p:cNvPr id="30" name="Straight Arrow Connector 29"/>
          <p:cNvCxnSpPr/>
          <p:nvPr/>
        </p:nvCxnSpPr>
        <p:spPr>
          <a:xfrm>
            <a:off x="5791200" y="4419600"/>
            <a:ext cx="1905000" cy="7620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101" name="Picture 5"/>
          <p:cNvPicPr>
            <a:picLocks noChangeAspect="1" noChangeArrowheads="1"/>
          </p:cNvPicPr>
          <p:nvPr/>
        </p:nvPicPr>
        <p:blipFill>
          <a:blip r:embed="rId6"/>
          <a:srcRect t="40000" r="81250" b="50000"/>
          <a:stretch>
            <a:fillRect/>
          </a:stretch>
        </p:blipFill>
        <p:spPr bwMode="auto">
          <a:xfrm>
            <a:off x="381000" y="5486400"/>
            <a:ext cx="2971800" cy="990600"/>
          </a:xfrm>
          <a:prstGeom prst="rect">
            <a:avLst/>
          </a:prstGeom>
          <a:noFill/>
          <a:ln w="9525">
            <a:noFill/>
            <a:miter lim="800000"/>
            <a:headEnd/>
            <a:tailEnd/>
          </a:ln>
          <a:effectLst/>
        </p:spPr>
      </p:pic>
      <p:pic>
        <p:nvPicPr>
          <p:cNvPr id="4102" name="Picture 6"/>
          <p:cNvPicPr>
            <a:picLocks noChangeAspect="1" noChangeArrowheads="1"/>
          </p:cNvPicPr>
          <p:nvPr/>
        </p:nvPicPr>
        <p:blipFill>
          <a:blip r:embed="rId7"/>
          <a:srcRect l="60625" t="32000" r="12500" b="50000"/>
          <a:stretch>
            <a:fillRect/>
          </a:stretch>
        </p:blipFill>
        <p:spPr bwMode="auto">
          <a:xfrm>
            <a:off x="3505200" y="5486400"/>
            <a:ext cx="2548467" cy="1066800"/>
          </a:xfrm>
          <a:prstGeom prst="rect">
            <a:avLst/>
          </a:prstGeom>
          <a:noFill/>
          <a:ln w="9525">
            <a:noFill/>
            <a:miter lim="800000"/>
            <a:headEnd/>
            <a:tailEnd/>
          </a:ln>
          <a:effectLst/>
        </p:spPr>
      </p:pic>
      <p:pic>
        <p:nvPicPr>
          <p:cNvPr id="4103" name="Picture 7"/>
          <p:cNvPicPr>
            <a:picLocks noChangeAspect="1" noChangeArrowheads="1"/>
          </p:cNvPicPr>
          <p:nvPr/>
        </p:nvPicPr>
        <p:blipFill>
          <a:blip r:embed="rId8"/>
          <a:srcRect l="63750" t="26000" r="12500" b="50000"/>
          <a:stretch>
            <a:fillRect/>
          </a:stretch>
        </p:blipFill>
        <p:spPr bwMode="auto">
          <a:xfrm>
            <a:off x="6248400" y="5570621"/>
            <a:ext cx="1676400" cy="1058779"/>
          </a:xfrm>
          <a:prstGeom prst="rect">
            <a:avLst/>
          </a:prstGeom>
          <a:noFill/>
          <a:ln w="9525">
            <a:noFill/>
            <a:miter lim="800000"/>
            <a:headEnd/>
            <a:tailEnd/>
          </a:ln>
          <a:effectLst/>
        </p:spPr>
      </p:pic>
      <p:cxnSp>
        <p:nvCxnSpPr>
          <p:cNvPr id="35" name="Straight Arrow Connector 34"/>
          <p:cNvCxnSpPr/>
          <p:nvPr/>
        </p:nvCxnSpPr>
        <p:spPr>
          <a:xfrm rot="16200000" flipH="1">
            <a:off x="2133600" y="5562600"/>
            <a:ext cx="1219200" cy="152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3352800" y="5029200"/>
            <a:ext cx="1752600" cy="1371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4419600" y="5105400"/>
            <a:ext cx="2743200" cy="1371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04800" y="1143000"/>
            <a:ext cx="5791200" cy="4154984"/>
          </a:xfrm>
          <a:prstGeom prst="rect">
            <a:avLst/>
          </a:prstGeom>
        </p:spPr>
        <p:txBody>
          <a:bodyPr wrap="square">
            <a:spAutoFit/>
          </a:bodyPr>
          <a:lstStyle/>
          <a:p>
            <a:pPr marL="342900" indent="-342900">
              <a:buFont typeface="+mj-lt"/>
              <a:buAutoNum type="arabicPeriod" startAt="8"/>
              <a:tabLst>
                <a:tab pos="5603875" algn="r"/>
              </a:tabLst>
            </a:pPr>
            <a:r>
              <a:rPr lang="en-US" sz="8800" dirty="0" smtClean="0"/>
              <a:t>Missing slide at work</a:t>
            </a:r>
            <a:endParaRPr lang="en-US" sz="8800" dirty="0" smtClean="0">
              <a:solidFill>
                <a:srgbClr val="FF0000"/>
              </a:solidFill>
            </a:endParaRPr>
          </a:p>
        </p:txBody>
      </p:sp>
      <p:pic>
        <p:nvPicPr>
          <p:cNvPr id="4098" name="Picture 2"/>
          <p:cNvPicPr>
            <a:picLocks noChangeAspect="1" noChangeArrowheads="1"/>
          </p:cNvPicPr>
          <p:nvPr/>
        </p:nvPicPr>
        <p:blipFill>
          <a:blip r:embed="rId3"/>
          <a:srcRect l="35156" t="33334" r="31250" b="45833"/>
          <a:stretch>
            <a:fillRect/>
          </a:stretch>
        </p:blipFill>
        <p:spPr bwMode="auto">
          <a:xfrm>
            <a:off x="6172200" y="1143000"/>
            <a:ext cx="2621280" cy="1219200"/>
          </a:xfrm>
          <a:prstGeom prst="rect">
            <a:avLst/>
          </a:prstGeom>
          <a:ln>
            <a:noFill/>
          </a:ln>
          <a:effectLst>
            <a:outerShdw blurRad="292100" dist="139700" dir="2700000" algn="tl" rotWithShape="0">
              <a:srgbClr val="333333">
                <a:alpha val="65000"/>
              </a:srgbClr>
            </a:outerShdw>
          </a:effectLst>
        </p:spPr>
      </p:pic>
      <p:cxnSp>
        <p:nvCxnSpPr>
          <p:cNvPr id="11" name="Straight Arrow Connector 10"/>
          <p:cNvCxnSpPr/>
          <p:nvPr/>
        </p:nvCxnSpPr>
        <p:spPr>
          <a:xfrm rot="5400000" flipH="1" flipV="1">
            <a:off x="5753100" y="1866900"/>
            <a:ext cx="762000" cy="533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04800" y="1143000"/>
            <a:ext cx="5791200" cy="4278094"/>
          </a:xfrm>
          <a:prstGeom prst="rect">
            <a:avLst/>
          </a:prstGeom>
        </p:spPr>
        <p:txBody>
          <a:bodyPr wrap="square">
            <a:spAutoFit/>
          </a:bodyPr>
          <a:lstStyle/>
          <a:p>
            <a:pPr marL="403225" indent="-403225">
              <a:buFont typeface="+mj-lt"/>
              <a:buAutoNum type="arabicPeriod" startAt="10"/>
              <a:tabLst>
                <a:tab pos="5603875" algn="r"/>
              </a:tabLst>
            </a:pPr>
            <a:r>
              <a:rPr lang="en-US" sz="1600" dirty="0" smtClean="0"/>
              <a:t>Calculate </a:t>
            </a:r>
            <a:r>
              <a:rPr lang="en-US" sz="1600" dirty="0"/>
              <a:t>the total number of trips, income, expenditure and profit for the year.  </a:t>
            </a:r>
            <a:r>
              <a:rPr lang="en-US" sz="1600" dirty="0" smtClean="0"/>
              <a:t>	[</a:t>
            </a:r>
            <a:r>
              <a:rPr lang="en-US" sz="1600" dirty="0"/>
              <a:t>2</a:t>
            </a:r>
            <a:r>
              <a:rPr lang="en-US" sz="1600" dirty="0" smtClean="0"/>
              <a:t>]</a:t>
            </a:r>
            <a:br>
              <a:rPr lang="en-US" sz="1600" dirty="0" smtClean="0"/>
            </a:br>
            <a:r>
              <a:rPr lang="en-US" sz="1600" dirty="0" smtClean="0">
                <a:solidFill>
                  <a:srgbClr val="FF0000"/>
                </a:solidFill>
              </a:rPr>
              <a:t>For this we need to go to cell R4 and create a formula that Sums the numbers in Row 4. It is easier to do this by starting the formula and then highlighting the cells. =sum( Then highlight the cells from </a:t>
            </a:r>
            <a:r>
              <a:rPr lang="en-US" sz="1600" b="1" dirty="0" smtClean="0">
                <a:solidFill>
                  <a:srgbClr val="FF0000"/>
                </a:solidFill>
              </a:rPr>
              <a:t>B4</a:t>
            </a:r>
            <a:r>
              <a:rPr lang="en-US" sz="1600" dirty="0" smtClean="0">
                <a:solidFill>
                  <a:srgbClr val="FF0000"/>
                </a:solidFill>
              </a:rPr>
              <a:t> to </a:t>
            </a:r>
            <a:r>
              <a:rPr lang="en-US" sz="1600" b="1" dirty="0" smtClean="0">
                <a:solidFill>
                  <a:srgbClr val="FF0000"/>
                </a:solidFill>
              </a:rPr>
              <a:t>Q4</a:t>
            </a:r>
            <a:r>
              <a:rPr lang="en-US" sz="1600" dirty="0" smtClean="0">
                <a:solidFill>
                  <a:srgbClr val="FF0000"/>
                </a:solidFill>
              </a:rPr>
              <a:t> and press enter.</a:t>
            </a:r>
            <a:br>
              <a:rPr lang="en-US" sz="1600" dirty="0" smtClean="0">
                <a:solidFill>
                  <a:srgbClr val="FF0000"/>
                </a:solidFill>
              </a:rPr>
            </a:br>
            <a:r>
              <a:rPr lang="en-US" sz="1600" dirty="0" smtClean="0">
                <a:solidFill>
                  <a:srgbClr val="FF0000"/>
                </a:solidFill>
              </a:rPr>
              <a:t>Then like before, grab the box and replicate the formula through R5 to R7.  </a:t>
            </a:r>
          </a:p>
          <a:p>
            <a:pPr marL="403225" indent="-403225">
              <a:buFont typeface="+mj-lt"/>
              <a:buAutoNum type="arabicPeriod" startAt="10"/>
              <a:tabLst>
                <a:tab pos="5603875" algn="r"/>
              </a:tabLst>
            </a:pPr>
            <a:r>
              <a:rPr lang="en-US" sz="1600" dirty="0" smtClean="0"/>
              <a:t>On </a:t>
            </a:r>
            <a:r>
              <a:rPr lang="en-US" sz="1600" dirty="0"/>
              <a:t>the left in the footer add your name, Centre number and candidate </a:t>
            </a:r>
            <a:r>
              <a:rPr lang="en-US" sz="1600" dirty="0" smtClean="0"/>
              <a:t>number.</a:t>
            </a:r>
            <a:br>
              <a:rPr lang="en-US" sz="1600" dirty="0" smtClean="0"/>
            </a:br>
            <a:r>
              <a:rPr lang="en-US" sz="1600" dirty="0" smtClean="0"/>
              <a:t>On </a:t>
            </a:r>
            <a:r>
              <a:rPr lang="en-US" sz="1600" dirty="0"/>
              <a:t>the right in the footer add the automated file name and path</a:t>
            </a:r>
            <a:r>
              <a:rPr lang="en-US" sz="1600" dirty="0" smtClean="0"/>
              <a:t>. </a:t>
            </a:r>
            <a:r>
              <a:rPr lang="en-US" sz="1600" dirty="0"/>
              <a:t>	[2] </a:t>
            </a:r>
            <a:r>
              <a:rPr lang="en-US" sz="1600" dirty="0" smtClean="0"/>
              <a:t/>
            </a:r>
            <a:br>
              <a:rPr lang="en-US" sz="1600" dirty="0" smtClean="0"/>
            </a:br>
            <a:r>
              <a:rPr lang="en-US" sz="1600" dirty="0" smtClean="0">
                <a:solidFill>
                  <a:srgbClr val="FF0000"/>
                </a:solidFill>
              </a:rPr>
              <a:t>To do this you need to click on Insert, and then </a:t>
            </a:r>
            <a:r>
              <a:rPr lang="en-US" sz="1600" b="1" dirty="0" smtClean="0">
                <a:solidFill>
                  <a:srgbClr val="FF0000"/>
                </a:solidFill>
              </a:rPr>
              <a:t>Header and Footer</a:t>
            </a:r>
            <a:r>
              <a:rPr lang="en-US" sz="1600" dirty="0" smtClean="0">
                <a:solidFill>
                  <a:srgbClr val="FF0000"/>
                </a:solidFill>
              </a:rPr>
              <a:t>. Then click on </a:t>
            </a:r>
            <a:r>
              <a:rPr lang="en-US" sz="1600" b="1" dirty="0" smtClean="0">
                <a:solidFill>
                  <a:srgbClr val="FF0000"/>
                </a:solidFill>
              </a:rPr>
              <a:t>Go To Footer. </a:t>
            </a:r>
            <a:r>
              <a:rPr lang="en-US" sz="1600" dirty="0" smtClean="0">
                <a:solidFill>
                  <a:srgbClr val="FF0000"/>
                </a:solidFill>
              </a:rPr>
              <a:t>Type your name, Centre Number and Candidate Number in the left box. </a:t>
            </a:r>
            <a:br>
              <a:rPr lang="en-US" sz="1600" dirty="0" smtClean="0">
                <a:solidFill>
                  <a:srgbClr val="FF0000"/>
                </a:solidFill>
              </a:rPr>
            </a:br>
            <a:r>
              <a:rPr lang="en-US" sz="1600" dirty="0" smtClean="0">
                <a:solidFill>
                  <a:srgbClr val="FF0000"/>
                </a:solidFill>
              </a:rPr>
              <a:t>Then click in the right hand box and click on </a:t>
            </a:r>
            <a:r>
              <a:rPr lang="en-US" sz="1600" b="1" dirty="0" smtClean="0">
                <a:solidFill>
                  <a:srgbClr val="FF0000"/>
                </a:solidFill>
              </a:rPr>
              <a:t>File Path.</a:t>
            </a:r>
            <a:endParaRPr lang="en-US" sz="1600" dirty="0">
              <a:solidFill>
                <a:srgbClr val="FF0000"/>
              </a:solidFill>
            </a:endParaRPr>
          </a:p>
        </p:txBody>
      </p:sp>
      <p:pic>
        <p:nvPicPr>
          <p:cNvPr id="3" name="Picture 2"/>
          <p:cNvPicPr>
            <a:picLocks noChangeAspect="1"/>
          </p:cNvPicPr>
          <p:nvPr/>
        </p:nvPicPr>
        <p:blipFill rotWithShape="1">
          <a:blip r:embed="rId3"/>
          <a:srcRect l="24012" t="27090" r="52928" b="55208"/>
          <a:stretch/>
        </p:blipFill>
        <p:spPr>
          <a:xfrm>
            <a:off x="6096000" y="1198821"/>
            <a:ext cx="2695575" cy="1163379"/>
          </a:xfrm>
          <a:prstGeom prst="rect">
            <a:avLst/>
          </a:prstGeom>
          <a:effectLst>
            <a:outerShdw blurRad="292100" dist="127000" dir="2700000" sx="99000" sy="99000" algn="tl" rotWithShape="0">
              <a:prstClr val="black">
                <a:alpha val="68000"/>
              </a:prstClr>
            </a:outerShdw>
          </a:effectLst>
        </p:spPr>
      </p:pic>
      <p:cxnSp>
        <p:nvCxnSpPr>
          <p:cNvPr id="11" name="Straight Arrow Connector 10"/>
          <p:cNvCxnSpPr/>
          <p:nvPr/>
        </p:nvCxnSpPr>
        <p:spPr>
          <a:xfrm flipV="1">
            <a:off x="5773403" y="1981201"/>
            <a:ext cx="1465597" cy="316298"/>
          </a:xfrm>
          <a:prstGeom prst="straightConnector1">
            <a:avLst/>
          </a:prstGeom>
          <a:ln w="53975" cap="sq">
            <a:solidFill>
              <a:srgbClr val="C00000"/>
            </a:solidFill>
            <a:tailEnd type="triangle"/>
          </a:ln>
          <a:effectLst>
            <a:outerShdw blurRad="292100" dist="889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4"/>
          <a:srcRect l="63470" t="23958" r="10176" b="57292"/>
          <a:stretch/>
        </p:blipFill>
        <p:spPr>
          <a:xfrm>
            <a:off x="6096000" y="2517639"/>
            <a:ext cx="2687614" cy="1075045"/>
          </a:xfrm>
          <a:prstGeom prst="rect">
            <a:avLst/>
          </a:prstGeom>
          <a:effectLst>
            <a:outerShdw blurRad="292100" dist="127000" dir="2700000" sx="99000" sy="99000" algn="tl" rotWithShape="0">
              <a:prstClr val="black">
                <a:alpha val="68000"/>
              </a:prstClr>
            </a:outerShdw>
          </a:effectLst>
        </p:spPr>
      </p:pic>
      <p:cxnSp>
        <p:nvCxnSpPr>
          <p:cNvPr id="22" name="Straight Arrow Connector 21"/>
          <p:cNvCxnSpPr/>
          <p:nvPr/>
        </p:nvCxnSpPr>
        <p:spPr>
          <a:xfrm>
            <a:off x="5099435" y="2654980"/>
            <a:ext cx="2496901" cy="697820"/>
          </a:xfrm>
          <a:prstGeom prst="straightConnector1">
            <a:avLst/>
          </a:prstGeom>
          <a:ln w="53975" cap="sq">
            <a:solidFill>
              <a:srgbClr val="C00000"/>
            </a:solidFill>
            <a:tailEnd type="triangle"/>
          </a:ln>
          <a:effectLst>
            <a:outerShdw blurRad="292100" dist="889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5"/>
          <a:srcRect l="85139" t="27084" r="5271" b="48772"/>
          <a:stretch/>
        </p:blipFill>
        <p:spPr>
          <a:xfrm>
            <a:off x="7051006" y="3748123"/>
            <a:ext cx="905024" cy="1281077"/>
          </a:xfrm>
          <a:prstGeom prst="rect">
            <a:avLst/>
          </a:prstGeom>
          <a:effectLst>
            <a:outerShdw blurRad="190500" dist="38100" dir="2700000" sx="103000" sy="103000" algn="tl" rotWithShape="0">
              <a:prstClr val="black">
                <a:alpha val="40000"/>
              </a:prstClr>
            </a:outerShdw>
          </a:effectLst>
        </p:spPr>
      </p:pic>
      <p:cxnSp>
        <p:nvCxnSpPr>
          <p:cNvPr id="26" name="Straight Arrow Connector 25"/>
          <p:cNvCxnSpPr/>
          <p:nvPr/>
        </p:nvCxnSpPr>
        <p:spPr>
          <a:xfrm>
            <a:off x="5773403" y="3154527"/>
            <a:ext cx="1770397" cy="1613880"/>
          </a:xfrm>
          <a:prstGeom prst="straightConnector1">
            <a:avLst/>
          </a:prstGeom>
          <a:ln w="53975" cap="sq">
            <a:solidFill>
              <a:srgbClr val="C00000"/>
            </a:solidFill>
            <a:tailEnd type="triangle"/>
          </a:ln>
          <a:effectLst>
            <a:outerShdw blurRad="292100" dist="889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rotWithShape="1">
          <a:blip r:embed="rId6"/>
          <a:srcRect l="77526" t="5208" r="7833" b="82292"/>
          <a:stretch/>
        </p:blipFill>
        <p:spPr>
          <a:xfrm>
            <a:off x="1098026" y="5486400"/>
            <a:ext cx="2222500" cy="1066800"/>
          </a:xfrm>
          <a:prstGeom prst="rect">
            <a:avLst/>
          </a:prstGeom>
          <a:effectLst>
            <a:outerShdw blurRad="254000" dist="38100" dir="2700000" sx="105000" sy="105000" algn="tl" rotWithShape="0">
              <a:prstClr val="black">
                <a:alpha val="40000"/>
              </a:prstClr>
            </a:outerShdw>
          </a:effectLst>
        </p:spPr>
      </p:pic>
      <p:pic>
        <p:nvPicPr>
          <p:cNvPr id="14" name="Picture 13"/>
          <p:cNvPicPr>
            <a:picLocks noChangeAspect="1"/>
          </p:cNvPicPr>
          <p:nvPr/>
        </p:nvPicPr>
        <p:blipFill rotWithShape="1">
          <a:blip r:embed="rId7"/>
          <a:srcRect l="38287" t="5735" r="50000" b="81649"/>
          <a:stretch/>
        </p:blipFill>
        <p:spPr>
          <a:xfrm>
            <a:off x="3549125" y="5486400"/>
            <a:ext cx="1761660" cy="1066800"/>
          </a:xfrm>
          <a:prstGeom prst="rect">
            <a:avLst/>
          </a:prstGeom>
          <a:effectLst>
            <a:outerShdw blurRad="254000" dist="38100" dir="2700000" sx="105000" sy="105000" algn="tl" rotWithShape="0">
              <a:prstClr val="black">
                <a:alpha val="40000"/>
              </a:prstClr>
            </a:outerShdw>
          </a:effectLst>
        </p:spPr>
      </p:pic>
      <p:pic>
        <p:nvPicPr>
          <p:cNvPr id="18" name="Picture 17"/>
          <p:cNvPicPr>
            <a:picLocks noChangeAspect="1"/>
          </p:cNvPicPr>
          <p:nvPr/>
        </p:nvPicPr>
        <p:blipFill rotWithShape="1">
          <a:blip r:embed="rId8"/>
          <a:srcRect l="10762" t="6250" r="38287" b="57292"/>
          <a:stretch/>
        </p:blipFill>
        <p:spPr>
          <a:xfrm>
            <a:off x="5946786" y="5184639"/>
            <a:ext cx="2863814" cy="1368561"/>
          </a:xfrm>
          <a:prstGeom prst="rect">
            <a:avLst/>
          </a:prstGeom>
          <a:effectLst>
            <a:outerShdw blurRad="254000" dist="38100" dir="2700000" sx="105000" sy="105000" algn="tl" rotWithShape="0">
              <a:prstClr val="black">
                <a:alpha val="40000"/>
              </a:prstClr>
            </a:outerShdw>
          </a:effectLst>
        </p:spPr>
      </p:pic>
      <p:cxnSp>
        <p:nvCxnSpPr>
          <p:cNvPr id="33" name="Straight Arrow Connector 32"/>
          <p:cNvCxnSpPr/>
          <p:nvPr/>
        </p:nvCxnSpPr>
        <p:spPr>
          <a:xfrm>
            <a:off x="3475787" y="4864546"/>
            <a:ext cx="480740" cy="850454"/>
          </a:xfrm>
          <a:prstGeom prst="straightConnector1">
            <a:avLst/>
          </a:prstGeom>
          <a:ln w="53975" cap="sq">
            <a:solidFill>
              <a:srgbClr val="C00000"/>
            </a:solidFill>
            <a:tailEnd type="triangle"/>
          </a:ln>
          <a:effectLst>
            <a:outerShdw blurRad="292100" dist="889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1292538" y="4864546"/>
            <a:ext cx="682913" cy="959792"/>
          </a:xfrm>
          <a:prstGeom prst="straightConnector1">
            <a:avLst/>
          </a:prstGeom>
          <a:ln w="53975" cap="sq">
            <a:solidFill>
              <a:srgbClr val="C00000"/>
            </a:solidFill>
            <a:tailEnd type="triangle"/>
          </a:ln>
          <a:effectLst>
            <a:outerShdw blurRad="292100" dist="889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5943600" y="5410200"/>
            <a:ext cx="609166" cy="14929"/>
          </a:xfrm>
          <a:prstGeom prst="straightConnector1">
            <a:avLst/>
          </a:prstGeom>
          <a:ln w="53975" cap="sq">
            <a:solidFill>
              <a:srgbClr val="C00000"/>
            </a:solidFill>
            <a:tailEnd type="triangle"/>
          </a:ln>
          <a:effectLst>
            <a:outerShdw blurRad="292100" dist="889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940414" y="5432593"/>
            <a:ext cx="2365386" cy="940009"/>
          </a:xfrm>
          <a:prstGeom prst="straightConnector1">
            <a:avLst/>
          </a:prstGeom>
          <a:ln w="53975" cap="sq">
            <a:solidFill>
              <a:srgbClr val="C00000"/>
            </a:solidFill>
            <a:tailEnd type="triangle"/>
          </a:ln>
          <a:effectLst>
            <a:outerShdw blurRad="292100" dist="88900" dir="2700000" sx="102000" sy="102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47342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dirty="0" smtClean="0"/>
              <a:t>Excel 2016 – Paper 3 - Exam Practice</a:t>
            </a:r>
            <a:endParaRPr lang="en-GB" sz="3600" b="1" dirty="0" smtClean="0"/>
          </a:p>
        </p:txBody>
      </p:sp>
      <p:sp>
        <p:nvSpPr>
          <p:cNvPr id="2" name="Rectangle 1"/>
          <p:cNvSpPr/>
          <p:nvPr/>
        </p:nvSpPr>
        <p:spPr>
          <a:xfrm>
            <a:off x="304800" y="1143000"/>
            <a:ext cx="5791200" cy="5401479"/>
          </a:xfrm>
          <a:prstGeom prst="rect">
            <a:avLst/>
          </a:prstGeom>
        </p:spPr>
        <p:txBody>
          <a:bodyPr wrap="square">
            <a:spAutoFit/>
          </a:bodyPr>
          <a:lstStyle/>
          <a:p>
            <a:pPr marL="403225">
              <a:tabLst>
                <a:tab pos="5430838" algn="r"/>
              </a:tabLst>
            </a:pPr>
            <a:r>
              <a:rPr lang="en-US" sz="1500" dirty="0" smtClean="0">
                <a:solidFill>
                  <a:srgbClr val="FF0000"/>
                </a:solidFill>
              </a:rPr>
              <a:t>Finally click on </a:t>
            </a:r>
            <a:r>
              <a:rPr lang="en-US" sz="1500" b="1" dirty="0" smtClean="0">
                <a:solidFill>
                  <a:srgbClr val="FF0000"/>
                </a:solidFill>
              </a:rPr>
              <a:t>View</a:t>
            </a:r>
            <a:r>
              <a:rPr lang="en-US" sz="1500" dirty="0" smtClean="0">
                <a:solidFill>
                  <a:srgbClr val="FF0000"/>
                </a:solidFill>
              </a:rPr>
              <a:t> and </a:t>
            </a:r>
            <a:r>
              <a:rPr lang="en-US" sz="1500" b="1" dirty="0" smtClean="0">
                <a:solidFill>
                  <a:srgbClr val="FF0000"/>
                </a:solidFill>
              </a:rPr>
              <a:t>Normal</a:t>
            </a:r>
            <a:r>
              <a:rPr lang="en-US" sz="1500" dirty="0" smtClean="0">
                <a:solidFill>
                  <a:srgbClr val="FF0000"/>
                </a:solidFill>
              </a:rPr>
              <a:t> to return back to our Spreadsheet.</a:t>
            </a:r>
          </a:p>
          <a:p>
            <a:pPr marL="403225" indent="-403225">
              <a:buFont typeface="+mj-lt"/>
              <a:buAutoNum type="arabicPeriod" startAt="12"/>
              <a:tabLst>
                <a:tab pos="5430838" algn="r"/>
              </a:tabLst>
            </a:pPr>
            <a:r>
              <a:rPr lang="en-US" sz="1500" dirty="0">
                <a:latin typeface="Arial" panose="020B0604020202020204" pitchFamily="34" charset="0"/>
                <a:cs typeface="Arial" panose="020B0604020202020204" pitchFamily="34" charset="0"/>
              </a:rPr>
              <a:t>In cell </a:t>
            </a:r>
            <a:r>
              <a:rPr lang="en-US" sz="1500" b="1" dirty="0">
                <a:latin typeface="Arial" panose="020B0604020202020204" pitchFamily="34" charset="0"/>
                <a:cs typeface="Arial" panose="020B0604020202020204" pitchFamily="34" charset="0"/>
              </a:rPr>
              <a:t>B9</a:t>
            </a:r>
            <a:r>
              <a:rPr lang="en-US" sz="1500" dirty="0">
                <a:latin typeface="Arial" panose="020B0604020202020204" pitchFamily="34" charset="0"/>
                <a:cs typeface="Arial" panose="020B0604020202020204" pitchFamily="34" charset="0"/>
              </a:rPr>
              <a:t> use a function to display the greatest monthly profit.  </a:t>
            </a:r>
            <a:r>
              <a:rPr lang="en-US" sz="1500" dirty="0" smtClean="0">
                <a:latin typeface="Arial" panose="020B0604020202020204" pitchFamily="34" charset="0"/>
                <a:cs typeface="Arial" panose="020B0604020202020204" pitchFamily="34" charset="0"/>
              </a:rPr>
              <a:t>	[</a:t>
            </a:r>
            <a:r>
              <a:rPr lang="en-US" sz="1500" dirty="0">
                <a:latin typeface="Arial" panose="020B0604020202020204" pitchFamily="34" charset="0"/>
                <a:cs typeface="Arial" panose="020B0604020202020204" pitchFamily="34" charset="0"/>
              </a:rPr>
              <a:t>2</a:t>
            </a:r>
            <a:r>
              <a:rPr lang="en-US" sz="1500" dirty="0" smtClean="0">
                <a:latin typeface="Arial" panose="020B0604020202020204" pitchFamily="34" charset="0"/>
                <a:cs typeface="Arial" panose="020B0604020202020204" pitchFamily="34" charset="0"/>
              </a:rPr>
              <a:t>]</a:t>
            </a:r>
            <a:br>
              <a:rPr lang="en-US" sz="1500" dirty="0" smtClean="0">
                <a:latin typeface="Arial" panose="020B0604020202020204" pitchFamily="34" charset="0"/>
                <a:cs typeface="Arial" panose="020B0604020202020204" pitchFamily="34" charset="0"/>
              </a:rPr>
            </a:br>
            <a:r>
              <a:rPr lang="en-US" sz="1500" dirty="0" smtClean="0">
                <a:solidFill>
                  <a:srgbClr val="FF0000"/>
                </a:solidFill>
                <a:latin typeface="Arial" panose="020B0604020202020204" pitchFamily="34" charset="0"/>
                <a:cs typeface="Arial" panose="020B0604020202020204" pitchFamily="34" charset="0"/>
              </a:rPr>
              <a:t>For this we need to click to the right of the Best Month Cell, in Cell B9. It would help to widen the column to see what we are typing so </a:t>
            </a:r>
            <a:r>
              <a:rPr lang="en-US" sz="1500" b="1" dirty="0" smtClean="0">
                <a:solidFill>
                  <a:srgbClr val="FF0000"/>
                </a:solidFill>
                <a:latin typeface="Arial" panose="020B0604020202020204" pitchFamily="34" charset="0"/>
                <a:cs typeface="Arial" panose="020B0604020202020204" pitchFamily="34" charset="0"/>
              </a:rPr>
              <a:t>double click </a:t>
            </a:r>
            <a:r>
              <a:rPr lang="en-US" sz="1500" dirty="0" smtClean="0">
                <a:solidFill>
                  <a:srgbClr val="FF0000"/>
                </a:solidFill>
                <a:latin typeface="Arial" panose="020B0604020202020204" pitchFamily="34" charset="0"/>
                <a:cs typeface="Arial" panose="020B0604020202020204" pitchFamily="34" charset="0"/>
              </a:rPr>
              <a:t>on the line between </a:t>
            </a:r>
            <a:r>
              <a:rPr lang="en-US" sz="1500" b="1" dirty="0" smtClean="0">
                <a:solidFill>
                  <a:srgbClr val="FF0000"/>
                </a:solidFill>
                <a:latin typeface="Arial" panose="020B0604020202020204" pitchFamily="34" charset="0"/>
                <a:cs typeface="Arial" panose="020B0604020202020204" pitchFamily="34" charset="0"/>
              </a:rPr>
              <a:t>A</a:t>
            </a:r>
            <a:r>
              <a:rPr lang="en-US" sz="1500" dirty="0" smtClean="0">
                <a:solidFill>
                  <a:srgbClr val="FF0000"/>
                </a:solidFill>
                <a:latin typeface="Arial" panose="020B0604020202020204" pitchFamily="34" charset="0"/>
                <a:cs typeface="Arial" panose="020B0604020202020204" pitchFamily="34" charset="0"/>
              </a:rPr>
              <a:t> and </a:t>
            </a:r>
            <a:r>
              <a:rPr lang="en-US" sz="1500" b="1" dirty="0" smtClean="0">
                <a:solidFill>
                  <a:srgbClr val="FF0000"/>
                </a:solidFill>
                <a:latin typeface="Arial" panose="020B0604020202020204" pitchFamily="34" charset="0"/>
                <a:cs typeface="Arial" panose="020B0604020202020204" pitchFamily="34" charset="0"/>
              </a:rPr>
              <a:t>B. </a:t>
            </a:r>
            <a:r>
              <a:rPr lang="en-US" sz="1500" dirty="0" smtClean="0">
                <a:solidFill>
                  <a:srgbClr val="FF0000"/>
                </a:solidFill>
                <a:latin typeface="Arial" panose="020B0604020202020204" pitchFamily="34" charset="0"/>
                <a:cs typeface="Arial" panose="020B0604020202020204" pitchFamily="34" charset="0"/>
              </a:rPr>
              <a:t>The formula we need needs to include all the months but not the subtotal. We will need to use a </a:t>
            </a:r>
            <a:r>
              <a:rPr lang="en-US" sz="1500" b="1" dirty="0" smtClean="0">
                <a:solidFill>
                  <a:srgbClr val="FF0000"/>
                </a:solidFill>
                <a:latin typeface="Arial" panose="020B0604020202020204" pitchFamily="34" charset="0"/>
                <a:cs typeface="Arial" panose="020B0604020202020204" pitchFamily="34" charset="0"/>
              </a:rPr>
              <a:t>Max</a:t>
            </a:r>
            <a:r>
              <a:rPr lang="en-US" sz="1500" dirty="0" smtClean="0">
                <a:solidFill>
                  <a:srgbClr val="FF0000"/>
                </a:solidFill>
                <a:latin typeface="Arial" panose="020B0604020202020204" pitchFamily="34" charset="0"/>
                <a:cs typeface="Arial" panose="020B0604020202020204" pitchFamily="34" charset="0"/>
              </a:rPr>
              <a:t> (maximum) formula. Type =max( The highlight the profit from B7 to D7, then use the Ctrl Key to highlight, F7 to H7 and while still holding the Ctrl Key highlight J7 to L and N7 to P7. The press enter.</a:t>
            </a:r>
            <a:endParaRPr lang="en-US" sz="1500" b="1" dirty="0">
              <a:solidFill>
                <a:srgbClr val="FF0000"/>
              </a:solidFill>
              <a:latin typeface="Arial" panose="020B0604020202020204" pitchFamily="34" charset="0"/>
              <a:cs typeface="Arial" panose="020B0604020202020204" pitchFamily="34" charset="0"/>
            </a:endParaRPr>
          </a:p>
          <a:p>
            <a:pPr marL="403225" indent="-403225">
              <a:buFont typeface="+mj-lt"/>
              <a:buAutoNum type="arabicPeriod" startAt="12"/>
              <a:tabLst>
                <a:tab pos="5430838" algn="r"/>
              </a:tabLst>
            </a:pPr>
            <a:r>
              <a:rPr lang="en-US" sz="1500" dirty="0" smtClean="0">
                <a:latin typeface="Arial" panose="020B0604020202020204" pitchFamily="34" charset="0"/>
                <a:cs typeface="Arial" panose="020B0604020202020204" pitchFamily="34" charset="0"/>
              </a:rPr>
              <a:t>In </a:t>
            </a:r>
            <a:r>
              <a:rPr lang="en-US" sz="1500" dirty="0">
                <a:latin typeface="Arial" panose="020B0604020202020204" pitchFamily="34" charset="0"/>
                <a:cs typeface="Arial" panose="020B0604020202020204" pitchFamily="34" charset="0"/>
              </a:rPr>
              <a:t>cell </a:t>
            </a:r>
            <a:r>
              <a:rPr lang="en-US" sz="1500" b="1" dirty="0">
                <a:latin typeface="Arial" panose="020B0604020202020204" pitchFamily="34" charset="0"/>
                <a:cs typeface="Arial" panose="020B0604020202020204" pitchFamily="34" charset="0"/>
              </a:rPr>
              <a:t>B10</a:t>
            </a:r>
            <a:r>
              <a:rPr lang="en-US" sz="1500" dirty="0">
                <a:latin typeface="Arial" panose="020B0604020202020204" pitchFamily="34" charset="0"/>
                <a:cs typeface="Arial" panose="020B0604020202020204" pitchFamily="34" charset="0"/>
              </a:rPr>
              <a:t> use a function to display the lowest monthly profit. </a:t>
            </a:r>
            <a:r>
              <a:rPr lang="en-US" sz="1500" dirty="0" smtClean="0">
                <a:latin typeface="Arial" panose="020B0604020202020204" pitchFamily="34" charset="0"/>
                <a:cs typeface="Arial" panose="020B0604020202020204" pitchFamily="34" charset="0"/>
              </a:rPr>
              <a:t>	[</a:t>
            </a:r>
            <a:r>
              <a:rPr lang="en-US" sz="1500" dirty="0">
                <a:latin typeface="Arial" panose="020B0604020202020204" pitchFamily="34" charset="0"/>
                <a:cs typeface="Arial" panose="020B0604020202020204" pitchFamily="34" charset="0"/>
              </a:rPr>
              <a:t>2</a:t>
            </a:r>
            <a:r>
              <a:rPr lang="en-US" sz="1500" dirty="0" smtClean="0">
                <a:latin typeface="Arial" panose="020B0604020202020204" pitchFamily="34" charset="0"/>
                <a:cs typeface="Arial" panose="020B0604020202020204" pitchFamily="34" charset="0"/>
              </a:rPr>
              <a:t>]</a:t>
            </a:r>
            <a:br>
              <a:rPr lang="en-US" sz="1500" dirty="0" smtClean="0">
                <a:latin typeface="Arial" panose="020B0604020202020204" pitchFamily="34" charset="0"/>
                <a:cs typeface="Arial" panose="020B0604020202020204" pitchFamily="34" charset="0"/>
              </a:rPr>
            </a:br>
            <a:r>
              <a:rPr lang="en-US" sz="1500" dirty="0" smtClean="0">
                <a:solidFill>
                  <a:srgbClr val="FF0000"/>
                </a:solidFill>
                <a:latin typeface="Arial" panose="020B0604020202020204" pitchFamily="34" charset="0"/>
                <a:cs typeface="Arial" panose="020B0604020202020204" pitchFamily="34" charset="0"/>
              </a:rPr>
              <a:t>This one is easier and uses the </a:t>
            </a:r>
            <a:r>
              <a:rPr lang="en-US" sz="1500" b="1" dirty="0" smtClean="0">
                <a:solidFill>
                  <a:srgbClr val="FF0000"/>
                </a:solidFill>
                <a:latin typeface="Arial" panose="020B0604020202020204" pitchFamily="34" charset="0"/>
                <a:cs typeface="Arial" panose="020B0604020202020204" pitchFamily="34" charset="0"/>
              </a:rPr>
              <a:t>Min</a:t>
            </a:r>
            <a:r>
              <a:rPr lang="en-US" sz="1500" dirty="0" smtClean="0">
                <a:solidFill>
                  <a:srgbClr val="FF0000"/>
                </a:solidFill>
                <a:latin typeface="Arial" panose="020B0604020202020204" pitchFamily="34" charset="0"/>
                <a:cs typeface="Arial" panose="020B0604020202020204" pitchFamily="34" charset="0"/>
              </a:rPr>
              <a:t> (Minimum) Formula. Double click inside the formula you just typed and copy it. Paste it into the next cell below and change the </a:t>
            </a:r>
            <a:r>
              <a:rPr lang="en-US" sz="1500" b="1" dirty="0" smtClean="0">
                <a:solidFill>
                  <a:srgbClr val="FF0000"/>
                </a:solidFill>
                <a:latin typeface="Arial" panose="020B0604020202020204" pitchFamily="34" charset="0"/>
                <a:cs typeface="Arial" panose="020B0604020202020204" pitchFamily="34" charset="0"/>
              </a:rPr>
              <a:t>Max</a:t>
            </a:r>
            <a:r>
              <a:rPr lang="en-US" sz="1500" dirty="0" smtClean="0">
                <a:solidFill>
                  <a:srgbClr val="FF0000"/>
                </a:solidFill>
                <a:latin typeface="Arial" panose="020B0604020202020204" pitchFamily="34" charset="0"/>
                <a:cs typeface="Arial" panose="020B0604020202020204" pitchFamily="34" charset="0"/>
              </a:rPr>
              <a:t> to </a:t>
            </a:r>
            <a:r>
              <a:rPr lang="en-US" sz="1500" b="1" dirty="0" smtClean="0">
                <a:solidFill>
                  <a:srgbClr val="FF0000"/>
                </a:solidFill>
                <a:latin typeface="Arial" panose="020B0604020202020204" pitchFamily="34" charset="0"/>
                <a:cs typeface="Arial" panose="020B0604020202020204" pitchFamily="34" charset="0"/>
              </a:rPr>
              <a:t>Min</a:t>
            </a:r>
            <a:r>
              <a:rPr lang="en-US" sz="1500" dirty="0" smtClean="0">
                <a:solidFill>
                  <a:srgbClr val="FF0000"/>
                </a:solidFill>
                <a:latin typeface="Arial" panose="020B0604020202020204" pitchFamily="34" charset="0"/>
                <a:cs typeface="Arial" panose="020B0604020202020204" pitchFamily="34" charset="0"/>
              </a:rPr>
              <a:t>.</a:t>
            </a:r>
            <a:endParaRPr lang="en-US" sz="1500" dirty="0">
              <a:solidFill>
                <a:srgbClr val="FF0000"/>
              </a:solidFill>
              <a:latin typeface="Arial" panose="020B0604020202020204" pitchFamily="34" charset="0"/>
              <a:cs typeface="Arial" panose="020B0604020202020204" pitchFamily="34" charset="0"/>
            </a:endParaRPr>
          </a:p>
          <a:p>
            <a:pPr marL="403225" indent="-403225">
              <a:buFont typeface="+mj-lt"/>
              <a:buAutoNum type="arabicPeriod" startAt="12"/>
              <a:tabLst>
                <a:tab pos="5430838" algn="r"/>
              </a:tabLst>
            </a:pPr>
            <a:r>
              <a:rPr lang="en-US" sz="1500" dirty="0" smtClean="0">
                <a:latin typeface="Arial" panose="020B0604020202020204" pitchFamily="34" charset="0"/>
                <a:cs typeface="Arial" panose="020B0604020202020204" pitchFamily="34" charset="0"/>
              </a:rPr>
              <a:t>In </a:t>
            </a:r>
            <a:r>
              <a:rPr lang="en-US" sz="1500" dirty="0">
                <a:latin typeface="Arial" panose="020B0604020202020204" pitchFamily="34" charset="0"/>
                <a:cs typeface="Arial" panose="020B0604020202020204" pitchFamily="34" charset="0"/>
              </a:rPr>
              <a:t>cell </a:t>
            </a:r>
            <a:r>
              <a:rPr lang="en-US" sz="1500" b="1" dirty="0">
                <a:latin typeface="Arial" panose="020B0604020202020204" pitchFamily="34" charset="0"/>
                <a:cs typeface="Arial" panose="020B0604020202020204" pitchFamily="34" charset="0"/>
              </a:rPr>
              <a:t>B11</a:t>
            </a:r>
            <a:r>
              <a:rPr lang="en-US" sz="1500" dirty="0">
                <a:latin typeface="Arial" panose="020B0604020202020204" pitchFamily="34" charset="0"/>
                <a:cs typeface="Arial" panose="020B0604020202020204" pitchFamily="34" charset="0"/>
              </a:rPr>
              <a:t> use a function to display the average monthly profit. </a:t>
            </a:r>
            <a:r>
              <a:rPr lang="en-US" sz="1500" dirty="0" smtClean="0">
                <a:latin typeface="Arial" panose="020B0604020202020204" pitchFamily="34" charset="0"/>
                <a:cs typeface="Arial" panose="020B0604020202020204" pitchFamily="34" charset="0"/>
              </a:rPr>
              <a:t>	[1]</a:t>
            </a:r>
            <a:br>
              <a:rPr lang="en-US" sz="1500" dirty="0" smtClean="0">
                <a:latin typeface="Arial" panose="020B0604020202020204" pitchFamily="34" charset="0"/>
                <a:cs typeface="Arial" panose="020B0604020202020204" pitchFamily="34" charset="0"/>
              </a:rPr>
            </a:br>
            <a:r>
              <a:rPr lang="en-US" sz="1500" dirty="0" smtClean="0">
                <a:solidFill>
                  <a:srgbClr val="FF0000"/>
                </a:solidFill>
                <a:latin typeface="Arial" panose="020B0604020202020204" pitchFamily="34" charset="0"/>
                <a:cs typeface="Arial" panose="020B0604020202020204" pitchFamily="34" charset="0"/>
              </a:rPr>
              <a:t>This </a:t>
            </a:r>
            <a:r>
              <a:rPr lang="en-US" sz="1500" dirty="0">
                <a:solidFill>
                  <a:srgbClr val="FF0000"/>
                </a:solidFill>
                <a:latin typeface="Arial" panose="020B0604020202020204" pitchFamily="34" charset="0"/>
                <a:cs typeface="Arial" panose="020B0604020202020204" pitchFamily="34" charset="0"/>
              </a:rPr>
              <a:t>one is </a:t>
            </a:r>
            <a:r>
              <a:rPr lang="en-US" sz="1500" dirty="0" smtClean="0">
                <a:solidFill>
                  <a:srgbClr val="FF0000"/>
                </a:solidFill>
                <a:latin typeface="Arial" panose="020B0604020202020204" pitchFamily="34" charset="0"/>
                <a:cs typeface="Arial" panose="020B0604020202020204" pitchFamily="34" charset="0"/>
              </a:rPr>
              <a:t>even easier </a:t>
            </a:r>
            <a:r>
              <a:rPr lang="en-US" sz="1500" dirty="0">
                <a:solidFill>
                  <a:srgbClr val="FF0000"/>
                </a:solidFill>
                <a:latin typeface="Arial" panose="020B0604020202020204" pitchFamily="34" charset="0"/>
                <a:cs typeface="Arial" panose="020B0604020202020204" pitchFamily="34" charset="0"/>
              </a:rPr>
              <a:t>and uses the </a:t>
            </a:r>
            <a:r>
              <a:rPr lang="en-US" sz="1500" b="1" dirty="0" smtClean="0">
                <a:solidFill>
                  <a:srgbClr val="FF0000"/>
                </a:solidFill>
                <a:latin typeface="Arial" panose="020B0604020202020204" pitchFamily="34" charset="0"/>
                <a:cs typeface="Arial" panose="020B0604020202020204" pitchFamily="34" charset="0"/>
              </a:rPr>
              <a:t>Average</a:t>
            </a:r>
            <a:r>
              <a:rPr lang="en-US" sz="1500" dirty="0" smtClean="0">
                <a:solidFill>
                  <a:srgbClr val="FF0000"/>
                </a:solidFill>
                <a:latin typeface="Arial" panose="020B0604020202020204" pitchFamily="34" charset="0"/>
                <a:cs typeface="Arial" panose="020B0604020202020204" pitchFamily="34" charset="0"/>
              </a:rPr>
              <a:t> </a:t>
            </a:r>
            <a:r>
              <a:rPr lang="en-US" sz="1500" dirty="0">
                <a:solidFill>
                  <a:srgbClr val="FF0000"/>
                </a:solidFill>
                <a:latin typeface="Arial" panose="020B0604020202020204" pitchFamily="34" charset="0"/>
                <a:cs typeface="Arial" panose="020B0604020202020204" pitchFamily="34" charset="0"/>
              </a:rPr>
              <a:t>Formula. Double click inside the formula you just </a:t>
            </a:r>
            <a:r>
              <a:rPr lang="en-US" sz="1500" dirty="0" smtClean="0">
                <a:solidFill>
                  <a:srgbClr val="FF0000"/>
                </a:solidFill>
                <a:latin typeface="Arial" panose="020B0604020202020204" pitchFamily="34" charset="0"/>
                <a:cs typeface="Arial" panose="020B0604020202020204" pitchFamily="34" charset="0"/>
              </a:rPr>
              <a:t>typed </a:t>
            </a:r>
            <a:r>
              <a:rPr lang="en-US" sz="1500" dirty="0">
                <a:solidFill>
                  <a:srgbClr val="FF0000"/>
                </a:solidFill>
                <a:latin typeface="Arial" panose="020B0604020202020204" pitchFamily="34" charset="0"/>
                <a:cs typeface="Arial" panose="020B0604020202020204" pitchFamily="34" charset="0"/>
              </a:rPr>
              <a:t>and copy it. Paste it into the next cell below and change the </a:t>
            </a:r>
            <a:r>
              <a:rPr lang="en-US" sz="1500" b="1" dirty="0">
                <a:solidFill>
                  <a:srgbClr val="FF0000"/>
                </a:solidFill>
                <a:latin typeface="Arial" panose="020B0604020202020204" pitchFamily="34" charset="0"/>
                <a:cs typeface="Arial" panose="020B0604020202020204" pitchFamily="34" charset="0"/>
              </a:rPr>
              <a:t>Max</a:t>
            </a:r>
            <a:r>
              <a:rPr lang="en-US" sz="1500" dirty="0">
                <a:solidFill>
                  <a:srgbClr val="FF0000"/>
                </a:solidFill>
                <a:latin typeface="Arial" panose="020B0604020202020204" pitchFamily="34" charset="0"/>
                <a:cs typeface="Arial" panose="020B0604020202020204" pitchFamily="34" charset="0"/>
              </a:rPr>
              <a:t> to </a:t>
            </a:r>
            <a:r>
              <a:rPr lang="en-US" sz="1500" b="1" dirty="0" smtClean="0">
                <a:solidFill>
                  <a:srgbClr val="FF0000"/>
                </a:solidFill>
                <a:latin typeface="Arial" panose="020B0604020202020204" pitchFamily="34" charset="0"/>
                <a:cs typeface="Arial" panose="020B0604020202020204" pitchFamily="34" charset="0"/>
              </a:rPr>
              <a:t>Average</a:t>
            </a:r>
            <a:r>
              <a:rPr lang="en-US" sz="1500" dirty="0" smtClean="0">
                <a:solidFill>
                  <a:srgbClr val="FF0000"/>
                </a:solidFill>
                <a:latin typeface="Arial" panose="020B0604020202020204" pitchFamily="34" charset="0"/>
                <a:cs typeface="Arial" panose="020B0604020202020204" pitchFamily="34" charset="0"/>
              </a:rPr>
              <a:t>.</a:t>
            </a:r>
          </a:p>
        </p:txBody>
      </p:sp>
      <p:pic>
        <p:nvPicPr>
          <p:cNvPr id="4" name="Picture 3"/>
          <p:cNvPicPr>
            <a:picLocks noChangeAspect="1"/>
          </p:cNvPicPr>
          <p:nvPr/>
        </p:nvPicPr>
        <p:blipFill rotWithShape="1">
          <a:blip r:embed="rId3"/>
          <a:srcRect t="20833" r="82796" b="65625"/>
          <a:stretch/>
        </p:blipFill>
        <p:spPr>
          <a:xfrm>
            <a:off x="6240297" y="1219200"/>
            <a:ext cx="2598903" cy="1150153"/>
          </a:xfrm>
          <a:prstGeom prst="rect">
            <a:avLst/>
          </a:prstGeom>
          <a:effectLst>
            <a:outerShdw blurRad="50800" dist="38100" dir="2700000" algn="tl" rotWithShape="0">
              <a:prstClr val="black">
                <a:alpha val="40000"/>
              </a:prstClr>
            </a:outerShdw>
          </a:effectLst>
        </p:spPr>
      </p:pic>
      <p:cxnSp>
        <p:nvCxnSpPr>
          <p:cNvPr id="11" name="Straight Arrow Connector 10"/>
          <p:cNvCxnSpPr/>
          <p:nvPr/>
        </p:nvCxnSpPr>
        <p:spPr>
          <a:xfrm flipV="1">
            <a:off x="6018663" y="1690009"/>
            <a:ext cx="1479005" cy="71228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4"/>
          <a:srcRect t="54167" r="69912" b="31250"/>
          <a:stretch/>
        </p:blipFill>
        <p:spPr>
          <a:xfrm>
            <a:off x="6240297" y="2532454"/>
            <a:ext cx="2590942" cy="706047"/>
          </a:xfrm>
          <a:prstGeom prst="rect">
            <a:avLst/>
          </a:prstGeom>
          <a:effectLst>
            <a:outerShdw blurRad="50800" dist="38100" dir="2700000" algn="tl" rotWithShape="0">
              <a:prstClr val="black">
                <a:alpha val="40000"/>
              </a:prstClr>
            </a:outerShdw>
          </a:effectLst>
        </p:spPr>
      </p:pic>
      <p:cxnSp>
        <p:nvCxnSpPr>
          <p:cNvPr id="17" name="Straight Arrow Connector 16"/>
          <p:cNvCxnSpPr/>
          <p:nvPr/>
        </p:nvCxnSpPr>
        <p:spPr>
          <a:xfrm flipV="1">
            <a:off x="5791200" y="2923576"/>
            <a:ext cx="1676471" cy="18476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5"/>
          <a:srcRect l="13689" t="19792" r="64641" b="61458"/>
          <a:stretch/>
        </p:blipFill>
        <p:spPr>
          <a:xfrm>
            <a:off x="6164097" y="3486922"/>
            <a:ext cx="2667142" cy="1297529"/>
          </a:xfrm>
          <a:prstGeom prst="rect">
            <a:avLst/>
          </a:prstGeom>
          <a:effectLst>
            <a:outerShdw blurRad="50800" dist="38100" dir="2700000" algn="tl" rotWithShape="0">
              <a:prstClr val="black">
                <a:alpha val="40000"/>
              </a:prstClr>
            </a:outerShdw>
          </a:effectLst>
        </p:spPr>
      </p:pic>
      <p:cxnSp>
        <p:nvCxnSpPr>
          <p:cNvPr id="22" name="Straight Arrow Connector 21"/>
          <p:cNvCxnSpPr/>
          <p:nvPr/>
        </p:nvCxnSpPr>
        <p:spPr>
          <a:xfrm flipV="1">
            <a:off x="5791200" y="3629623"/>
            <a:ext cx="966965" cy="32665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791200" y="3952276"/>
            <a:ext cx="685800" cy="58893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rotWithShape="1">
          <a:blip r:embed="rId6"/>
          <a:srcRect l="220" t="31250" r="55857" b="55208"/>
          <a:stretch/>
        </p:blipFill>
        <p:spPr>
          <a:xfrm>
            <a:off x="6164097" y="5095423"/>
            <a:ext cx="2552700" cy="442468"/>
          </a:xfrm>
          <a:prstGeom prst="rect">
            <a:avLst/>
          </a:prstGeom>
          <a:effectLst>
            <a:outerShdw blurRad="50800" dist="38100" dir="2700000" algn="tl" rotWithShape="0">
              <a:prstClr val="black">
                <a:alpha val="40000"/>
              </a:prstClr>
            </a:outerShdw>
          </a:effectLst>
        </p:spPr>
      </p:pic>
      <p:pic>
        <p:nvPicPr>
          <p:cNvPr id="16" name="Picture 15"/>
          <p:cNvPicPr>
            <a:picLocks noChangeAspect="1"/>
          </p:cNvPicPr>
          <p:nvPr/>
        </p:nvPicPr>
        <p:blipFill rotWithShape="1">
          <a:blip r:embed="rId7"/>
          <a:srcRect t="31250" r="60542" b="53125"/>
          <a:stretch/>
        </p:blipFill>
        <p:spPr>
          <a:xfrm>
            <a:off x="6164097" y="5715001"/>
            <a:ext cx="2566987" cy="571500"/>
          </a:xfrm>
          <a:prstGeom prst="rect">
            <a:avLst/>
          </a:prstGeom>
          <a:effectLst>
            <a:outerShdw blurRad="50800" dist="38100" dir="2700000" algn="tl" rotWithShape="0">
              <a:prstClr val="black">
                <a:alpha val="40000"/>
              </a:prstClr>
            </a:outerShdw>
          </a:effectLst>
        </p:spPr>
      </p:pic>
      <p:cxnSp>
        <p:nvCxnSpPr>
          <p:cNvPr id="33" name="Straight Arrow Connector 32"/>
          <p:cNvCxnSpPr/>
          <p:nvPr/>
        </p:nvCxnSpPr>
        <p:spPr>
          <a:xfrm>
            <a:off x="5879945" y="5048988"/>
            <a:ext cx="1130455" cy="25674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5638800" y="5991658"/>
            <a:ext cx="1447800" cy="10434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366569"/>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purl.org/dc/terms/"/>
    <ds:schemaRef ds:uri="http://purl.org/dc/elements/1.1/"/>
    <ds:schemaRef ds:uri="http://purl.org/dc/dcmitype/"/>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Enderoth</Template>
  <TotalTime>33734</TotalTime>
  <Words>492</Words>
  <Application>Microsoft Office PowerPoint</Application>
  <PresentationFormat>On-screen Show (4:3)</PresentationFormat>
  <Paragraphs>83</Paragraphs>
  <Slides>13</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Lucida Sans Unicode</vt:lpstr>
      <vt:lpstr>Verdana</vt:lpstr>
      <vt:lpstr>Wingdings 2</vt:lpstr>
      <vt:lpstr>Wingdings 3</vt:lpstr>
      <vt:lpstr>Enderoth</vt:lpstr>
      <vt:lpstr>PowerPoint Presentation</vt:lpstr>
      <vt:lpstr>Excel 2016 – Paper 3 - Exam Practice</vt:lpstr>
      <vt:lpstr>Excel 2016 – Paper 3 - Exam Practice</vt:lpstr>
      <vt:lpstr>Excel 2016 – Paper 3 - Exam Practice</vt:lpstr>
      <vt:lpstr>Excel 2016 – Paper 3 - Exam Practice</vt:lpstr>
      <vt:lpstr>Excel 2016 – Paper 3 - Exam Practice</vt:lpstr>
      <vt:lpstr>Excel 2016 – Paper 3 - Exam Practice</vt:lpstr>
      <vt:lpstr>Excel 2016 – Paper 3 - Exam Practice</vt:lpstr>
      <vt:lpstr>Excel 2016 – Paper 3 - Exam Practice</vt:lpstr>
      <vt:lpstr>Excel 2016 – Paper 3 - Exam Practice</vt:lpstr>
      <vt:lpstr>Excel 2016 – Paper 3 - Exam Practice</vt:lpstr>
      <vt:lpstr>Excel 2016 – Paper 3 - Exam Practice</vt:lpstr>
      <vt:lpstr>Excel 2016 – Paper 3 - Exam Practice</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HP-PC</cp:lastModifiedBy>
  <cp:revision>1325</cp:revision>
  <cp:lastPrinted>2014-01-22T18:25:48Z</cp:lastPrinted>
  <dcterms:created xsi:type="dcterms:W3CDTF">2008-03-12T11:01:44Z</dcterms:created>
  <dcterms:modified xsi:type="dcterms:W3CDTF">2015-09-29T18:28:37Z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